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9E7E276-D226-4DD6-96AB-CA4504DABDB7}">
  <a:tblStyle styleId="{99E7E276-D226-4DD6-96AB-CA4504DABDB7}"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0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3"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29911523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Shape 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 name="Shape 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4782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 name="Shape 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5936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09976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5518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408992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78182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096622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84305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92208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1501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Shape 1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27190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06632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788709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53218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015704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26311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654534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82813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38529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 name="Shape 1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754366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8817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5" name="Shape 2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77738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12529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71457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9" name="Shape 2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06136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5" name="Shape 2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662936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Shape 2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97136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0" name="Shape 2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01321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68539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5" name="Shape 2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22457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4" name="Shape 2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69455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9" name="Shape 2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71699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6601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457200" y="751679"/>
            <a:ext cx="8229600" cy="4012800"/>
          </a:xfrm>
          <a:prstGeom prst="rect">
            <a:avLst/>
          </a:prstGeom>
        </p:spPr>
        <p:txBody>
          <a:bodyPr lIns="91425" tIns="91425" rIns="91425" bIns="91425" anchor="t" anchorCtr="0"/>
          <a:lstStyle>
            <a:lvl1pPr lvl="0">
              <a:spcBef>
                <a:spcPts val="0"/>
              </a:spcBef>
              <a:buSzPct val="100000"/>
              <a:defRPr sz="7200"/>
            </a:lvl1pPr>
            <a:lvl2pPr lvl="1">
              <a:spcBef>
                <a:spcPts val="0"/>
              </a:spcBef>
              <a:buSzPct val="100000"/>
              <a:defRPr sz="7200"/>
            </a:lvl2pPr>
            <a:lvl3pPr lvl="2">
              <a:spcBef>
                <a:spcPts val="0"/>
              </a:spcBef>
              <a:buSzPct val="100000"/>
              <a:defRPr sz="7200"/>
            </a:lvl3pPr>
            <a:lvl4pPr lvl="3">
              <a:spcBef>
                <a:spcPts val="0"/>
              </a:spcBef>
              <a:buSzPct val="100000"/>
              <a:defRPr sz="7200"/>
            </a:lvl4pPr>
            <a:lvl5pPr lvl="4">
              <a:spcBef>
                <a:spcPts val="0"/>
              </a:spcBef>
              <a:buSzPct val="100000"/>
              <a:defRPr sz="7200"/>
            </a:lvl5pPr>
            <a:lvl6pPr lvl="5">
              <a:spcBef>
                <a:spcPts val="0"/>
              </a:spcBef>
              <a:buSzPct val="100000"/>
              <a:defRPr sz="7200"/>
            </a:lvl6pPr>
            <a:lvl7pPr lvl="6">
              <a:spcBef>
                <a:spcPts val="0"/>
              </a:spcBef>
              <a:buSzPct val="100000"/>
              <a:defRPr sz="7200"/>
            </a:lvl7pPr>
            <a:lvl8pPr lvl="7">
              <a:spcBef>
                <a:spcPts val="0"/>
              </a:spcBef>
              <a:buSzPct val="100000"/>
              <a:defRPr sz="7200"/>
            </a:lvl8pPr>
            <a:lvl9pPr lvl="8">
              <a:spcBef>
                <a:spcPts val="0"/>
              </a:spcBef>
              <a:buSzPct val="100000"/>
              <a:defRPr sz="7200"/>
            </a:lvl9pPr>
          </a:lstStyle>
          <a:p>
            <a:endParaRPr/>
          </a:p>
        </p:txBody>
      </p:sp>
      <p:sp>
        <p:nvSpPr>
          <p:cNvPr id="14" name="Shape 14"/>
          <p:cNvSpPr txBox="1">
            <a:spLocks noGrp="1"/>
          </p:cNvSpPr>
          <p:nvPr>
            <p:ph type="subTitle" idx="1"/>
          </p:nvPr>
        </p:nvSpPr>
        <p:spPr>
          <a:xfrm>
            <a:off x="457200" y="4955189"/>
            <a:ext cx="8229600" cy="1643700"/>
          </a:xfrm>
          <a:prstGeom prst="rect">
            <a:avLst/>
          </a:prstGeom>
        </p:spPr>
        <p:txBody>
          <a:bodyPr lIns="91425" tIns="91425" rIns="91425" bIns="91425" anchor="t" anchorCtr="0"/>
          <a:lstStyle>
            <a:lvl1pPr lvl="0">
              <a:spcBef>
                <a:spcPts val="0"/>
              </a:spcBef>
              <a:buClr>
                <a:schemeClr val="dk2"/>
              </a:buClr>
              <a:buSzPct val="100000"/>
              <a:buNone/>
              <a:defRPr sz="4800">
                <a:solidFill>
                  <a:schemeClr val="dk2"/>
                </a:solidFill>
              </a:defRPr>
            </a:lvl1pPr>
            <a:lvl2pPr lvl="1">
              <a:spcBef>
                <a:spcPts val="0"/>
              </a:spcBef>
              <a:buClr>
                <a:schemeClr val="dk2"/>
              </a:buClr>
              <a:buSzPct val="100000"/>
              <a:buNone/>
              <a:defRPr sz="4800">
                <a:solidFill>
                  <a:schemeClr val="dk2"/>
                </a:solidFill>
              </a:defRPr>
            </a:lvl2pPr>
            <a:lvl3pPr lvl="2">
              <a:spcBef>
                <a:spcPts val="0"/>
              </a:spcBef>
              <a:buClr>
                <a:schemeClr val="dk2"/>
              </a:buClr>
              <a:buSzPct val="100000"/>
              <a:buNone/>
              <a:defRPr sz="4800">
                <a:solidFill>
                  <a:schemeClr val="dk2"/>
                </a:solidFill>
              </a:defRPr>
            </a:lvl3pPr>
            <a:lvl4pPr lvl="3">
              <a:spcBef>
                <a:spcPts val="0"/>
              </a:spcBef>
              <a:buClr>
                <a:schemeClr val="dk2"/>
              </a:buClr>
              <a:buSzPct val="100000"/>
              <a:buNone/>
              <a:defRPr sz="4800">
                <a:solidFill>
                  <a:schemeClr val="dk2"/>
                </a:solidFill>
              </a:defRPr>
            </a:lvl4pPr>
            <a:lvl5pPr lvl="4">
              <a:spcBef>
                <a:spcPts val="0"/>
              </a:spcBef>
              <a:buClr>
                <a:schemeClr val="dk2"/>
              </a:buClr>
              <a:buSzPct val="100000"/>
              <a:buNone/>
              <a:defRPr sz="4800">
                <a:solidFill>
                  <a:schemeClr val="dk2"/>
                </a:solidFill>
              </a:defRPr>
            </a:lvl5pPr>
            <a:lvl6pPr lvl="5">
              <a:spcBef>
                <a:spcPts val="0"/>
              </a:spcBef>
              <a:buClr>
                <a:schemeClr val="dk2"/>
              </a:buClr>
              <a:buSzPct val="100000"/>
              <a:buNone/>
              <a:defRPr sz="4800">
                <a:solidFill>
                  <a:schemeClr val="dk2"/>
                </a:solidFill>
              </a:defRPr>
            </a:lvl6pPr>
            <a:lvl7pPr lvl="6">
              <a:spcBef>
                <a:spcPts val="0"/>
              </a:spcBef>
              <a:buClr>
                <a:schemeClr val="dk2"/>
              </a:buClr>
              <a:buSzPct val="100000"/>
              <a:buNone/>
              <a:defRPr sz="4800">
                <a:solidFill>
                  <a:schemeClr val="dk2"/>
                </a:solidFill>
              </a:defRPr>
            </a:lvl7pPr>
            <a:lvl8pPr lvl="7">
              <a:spcBef>
                <a:spcPts val="0"/>
              </a:spcBef>
              <a:buClr>
                <a:schemeClr val="dk2"/>
              </a:buClr>
              <a:buSzPct val="100000"/>
              <a:buNone/>
              <a:defRPr sz="4800">
                <a:solidFill>
                  <a:schemeClr val="dk2"/>
                </a:solidFill>
              </a:defRPr>
            </a:lvl8pPr>
            <a:lvl9pPr lvl="8">
              <a:spcBef>
                <a:spcPts val="0"/>
              </a:spcBef>
              <a:buClr>
                <a:schemeClr val="dk2"/>
              </a:buClr>
              <a:buSzPct val="100000"/>
              <a:buNone/>
              <a:defRPr sz="4800">
                <a:solidFill>
                  <a:schemeClr val="dk2"/>
                </a:solidFill>
              </a:defRPr>
            </a:lvl9pPr>
          </a:lstStyle>
          <a:p>
            <a:endParaRPr/>
          </a:p>
        </p:txBody>
      </p:sp>
      <p:cxnSp>
        <p:nvCxnSpPr>
          <p:cNvPr id="15" name="Shape 15"/>
          <p:cNvCxnSpPr/>
          <p:nvPr/>
        </p:nvCxnSpPr>
        <p:spPr>
          <a:xfrm>
            <a:off x="457200" y="548639"/>
            <a:ext cx="8229600" cy="0"/>
          </a:xfrm>
          <a:prstGeom prst="straightConnector1">
            <a:avLst/>
          </a:prstGeom>
          <a:noFill/>
          <a:ln w="57150" cap="flat" cmpd="sng">
            <a:solidFill>
              <a:schemeClr val="accent1"/>
            </a:solidFill>
            <a:prstDash val="solid"/>
            <a:round/>
            <a:headEnd type="none" w="med" len="med"/>
            <a:tailEnd type="none" w="med" len="med"/>
          </a:ln>
        </p:spPr>
      </p:cxnSp>
      <p:cxnSp>
        <p:nvCxnSpPr>
          <p:cNvPr id="16" name="Shape 16"/>
          <p:cNvCxnSpPr/>
          <p:nvPr/>
        </p:nvCxnSpPr>
        <p:spPr>
          <a:xfrm>
            <a:off x="457200" y="4844510"/>
            <a:ext cx="8229600" cy="0"/>
          </a:xfrm>
          <a:prstGeom prst="straightConnector1">
            <a:avLst/>
          </a:prstGeom>
          <a:noFill/>
          <a:ln w="57150" cap="flat" cmpd="sng">
            <a:solidFill>
              <a:schemeClr val="accent1"/>
            </a:solidFill>
            <a:prstDash val="solid"/>
            <a:round/>
            <a:headEnd type="none" w="med" len="med"/>
            <a:tailEnd type="none" w="med" len="med"/>
          </a:ln>
        </p:spPr>
      </p:cxnSp>
      <p:sp>
        <p:nvSpPr>
          <p:cNvPr id="17" name="Shape 17"/>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457200" y="274637"/>
            <a:ext cx="8229600" cy="11433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0" name="Shape 20"/>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1" name="Shape 21"/>
          <p:cNvCxnSpPr/>
          <p:nvPr/>
        </p:nvCxnSpPr>
        <p:spPr>
          <a:xfrm>
            <a:off x="457200" y="1524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2" name="Shape 22"/>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74637"/>
            <a:ext cx="8229600" cy="1143300"/>
          </a:xfrm>
          <a:prstGeom prst="rect">
            <a:avLst/>
          </a:prstGeom>
        </p:spPr>
        <p:txBody>
          <a:bodyPr lIns="91425" tIns="91425" rIns="91425" bIns="91425" anchor="b" anchorCtr="0"/>
          <a:lstStyle>
            <a:lvl1pPr lvl="0">
              <a:spcBef>
                <a:spcPts val="0"/>
              </a:spcBef>
              <a:defRPr>
                <a:solidFill>
                  <a:srgbClr val="DA0002"/>
                </a:solidFill>
              </a:defRPr>
            </a:lvl1pPr>
            <a:lvl2pPr lvl="1">
              <a:spcBef>
                <a:spcPts val="0"/>
              </a:spcBef>
              <a:defRPr>
                <a:solidFill>
                  <a:srgbClr val="DA0002"/>
                </a:solidFill>
              </a:defRPr>
            </a:lvl2pPr>
            <a:lvl3pPr lvl="2">
              <a:spcBef>
                <a:spcPts val="0"/>
              </a:spcBef>
              <a:defRPr>
                <a:solidFill>
                  <a:srgbClr val="DA0002"/>
                </a:solidFill>
              </a:defRPr>
            </a:lvl3pPr>
            <a:lvl4pPr lvl="3">
              <a:spcBef>
                <a:spcPts val="0"/>
              </a:spcBef>
              <a:defRPr>
                <a:solidFill>
                  <a:srgbClr val="DA0002"/>
                </a:solidFill>
              </a:defRPr>
            </a:lvl4pPr>
            <a:lvl5pPr lvl="4">
              <a:spcBef>
                <a:spcPts val="0"/>
              </a:spcBef>
              <a:defRPr>
                <a:solidFill>
                  <a:srgbClr val="DA0002"/>
                </a:solidFill>
              </a:defRPr>
            </a:lvl5pPr>
            <a:lvl6pPr lvl="5">
              <a:spcBef>
                <a:spcPts val="0"/>
              </a:spcBef>
              <a:defRPr>
                <a:solidFill>
                  <a:srgbClr val="DA0002"/>
                </a:solidFill>
              </a:defRPr>
            </a:lvl6pPr>
            <a:lvl7pPr lvl="6">
              <a:spcBef>
                <a:spcPts val="0"/>
              </a:spcBef>
              <a:defRPr>
                <a:solidFill>
                  <a:srgbClr val="DA0002"/>
                </a:solidFill>
              </a:defRPr>
            </a:lvl7pPr>
            <a:lvl8pPr lvl="7">
              <a:spcBef>
                <a:spcPts val="0"/>
              </a:spcBef>
              <a:defRPr>
                <a:solidFill>
                  <a:srgbClr val="DA0002"/>
                </a:solidFill>
              </a:defRPr>
            </a:lvl8pPr>
            <a:lvl9pPr lvl="8">
              <a:spcBef>
                <a:spcPts val="0"/>
              </a:spcBef>
              <a:defRPr>
                <a:solidFill>
                  <a:srgbClr val="DA0002"/>
                </a:solidFill>
              </a:defRPr>
            </a:lvl9pPr>
          </a:lstStyle>
          <a:p>
            <a:endParaRPr/>
          </a:p>
        </p:txBody>
      </p:sp>
      <p:sp>
        <p:nvSpPr>
          <p:cNvPr id="25" name="Shape 25"/>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27" name="Shape 27"/>
          <p:cNvCxnSpPr/>
          <p:nvPr/>
        </p:nvCxnSpPr>
        <p:spPr>
          <a:xfrm>
            <a:off x="457200" y="1524000"/>
            <a:ext cx="8229600" cy="0"/>
          </a:xfrm>
          <a:prstGeom prst="straightConnector1">
            <a:avLst/>
          </a:prstGeom>
          <a:noFill/>
          <a:ln w="50800" cap="flat" cmpd="sng">
            <a:solidFill>
              <a:srgbClr val="DA0002"/>
            </a:solidFill>
            <a:prstDash val="solid"/>
            <a:round/>
            <a:headEnd type="none" w="med" len="med"/>
            <a:tailEnd type="none" w="med" len="med"/>
          </a:ln>
        </p:spPr>
      </p:cxnSp>
      <p:sp>
        <p:nvSpPr>
          <p:cNvPr id="28" name="Shape 28"/>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cxnSp>
        <p:nvCxnSpPr>
          <p:cNvPr id="31" name="Shape 31"/>
          <p:cNvCxnSpPr/>
          <p:nvPr/>
        </p:nvCxnSpPr>
        <p:spPr>
          <a:xfrm>
            <a:off x="457200" y="1524000"/>
            <a:ext cx="8229600" cy="0"/>
          </a:xfrm>
          <a:prstGeom prst="straightConnector1">
            <a:avLst/>
          </a:prstGeom>
          <a:noFill/>
          <a:ln w="50800" cap="flat" cmpd="sng">
            <a:solidFill>
              <a:schemeClr val="accent1"/>
            </a:solidFill>
            <a:prstDash val="solid"/>
            <a:round/>
            <a:headEnd type="none" w="med" len="med"/>
            <a:tailEnd type="none" w="med" len="med"/>
          </a:ln>
        </p:spPr>
      </p:cxnSp>
      <p:sp>
        <p:nvSpPr>
          <p:cNvPr id="32" name="Shape 32"/>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457200" y="5875079"/>
            <a:ext cx="8229600" cy="692700"/>
          </a:xfrm>
          <a:prstGeom prst="rect">
            <a:avLst/>
          </a:prstGeom>
        </p:spPr>
        <p:txBody>
          <a:bodyPr lIns="91425" tIns="91425" rIns="91425" bIns="91425" anchor="t" anchorCtr="0"/>
          <a:lstStyle>
            <a:lvl1pPr lvl="0" algn="ctr">
              <a:spcBef>
                <a:spcPts val="0"/>
              </a:spcBef>
              <a:buSzPct val="100000"/>
              <a:buNone/>
              <a:defRPr sz="1800"/>
            </a:lvl1pPr>
          </a:lstStyle>
          <a:p>
            <a:endParaRPr/>
          </a:p>
        </p:txBody>
      </p:sp>
      <p:cxnSp>
        <p:nvCxnSpPr>
          <p:cNvPr id="35" name="Shape 35"/>
          <p:cNvCxnSpPr/>
          <p:nvPr/>
        </p:nvCxnSpPr>
        <p:spPr>
          <a:xfrm>
            <a:off x="457200" y="5757014"/>
            <a:ext cx="8229600" cy="0"/>
          </a:xfrm>
          <a:prstGeom prst="straightConnector1">
            <a:avLst/>
          </a:prstGeom>
          <a:noFill/>
          <a:ln w="50800" cap="flat" cmpd="sng">
            <a:solidFill>
              <a:schemeClr val="lt2"/>
            </a:solidFill>
            <a:prstDash val="solid"/>
            <a:round/>
            <a:headEnd type="none" w="med" len="med"/>
            <a:tailEnd type="none" w="med" len="med"/>
          </a:ln>
        </p:spPr>
      </p:cxnSp>
      <p:sp>
        <p:nvSpPr>
          <p:cNvPr id="36" name="Shape 36"/>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cxnSp>
        <p:nvCxnSpPr>
          <p:cNvPr id="38" name="Shape 38"/>
          <p:cNvCxnSpPr/>
          <p:nvPr/>
        </p:nvCxnSpPr>
        <p:spPr>
          <a:xfrm>
            <a:off x="457200" y="150852"/>
            <a:ext cx="8229600" cy="0"/>
          </a:xfrm>
          <a:prstGeom prst="straightConnector1">
            <a:avLst/>
          </a:prstGeom>
          <a:noFill/>
          <a:ln w="50800" cap="flat" cmpd="sng">
            <a:solidFill>
              <a:schemeClr val="lt2"/>
            </a:solidFill>
            <a:prstDash val="solid"/>
            <a:round/>
            <a:headEnd type="none" w="med" len="med"/>
            <a:tailEnd type="none" w="med" len="med"/>
          </a:ln>
        </p:spPr>
      </p:cxnSp>
      <p:sp>
        <p:nvSpPr>
          <p:cNvPr id="39" name="Shape 39"/>
          <p:cNvSpPr txBox="1">
            <a:spLocks noGrp="1"/>
          </p:cNvSpPr>
          <p:nvPr>
            <p:ph type="sldNum" idx="12"/>
          </p:nvPr>
        </p:nvSpPr>
        <p:spPr>
          <a:xfrm>
            <a:off x="8556791" y="6333134"/>
            <a:ext cx="548700" cy="5250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7"/>
            <a:ext cx="8229600" cy="1143300"/>
          </a:xfrm>
          <a:prstGeom prst="rect">
            <a:avLst/>
          </a:prstGeom>
          <a:noFill/>
          <a:ln>
            <a:noFill/>
          </a:ln>
        </p:spPr>
        <p:txBody>
          <a:bodyPr lIns="91425" tIns="91425" rIns="91425" bIns="91425" anchor="b" anchorCtr="0"/>
          <a:lstStyle>
            <a:lvl1pPr lvl="0">
              <a:spcBef>
                <a:spcPts val="0"/>
              </a:spcBef>
              <a:buClr>
                <a:schemeClr val="accent1"/>
              </a:buClr>
              <a:buSzPct val="100000"/>
              <a:buNone/>
              <a:defRPr sz="3600" b="1">
                <a:solidFill>
                  <a:schemeClr val="accent1"/>
                </a:solidFill>
              </a:defRPr>
            </a:lvl1pPr>
            <a:lvl2pPr lvl="1">
              <a:spcBef>
                <a:spcPts val="0"/>
              </a:spcBef>
              <a:buClr>
                <a:schemeClr val="accent1"/>
              </a:buClr>
              <a:buSzPct val="100000"/>
              <a:buNone/>
              <a:defRPr sz="3600" b="1">
                <a:solidFill>
                  <a:schemeClr val="accent1"/>
                </a:solidFill>
              </a:defRPr>
            </a:lvl2pPr>
            <a:lvl3pPr lvl="2">
              <a:spcBef>
                <a:spcPts val="0"/>
              </a:spcBef>
              <a:buClr>
                <a:schemeClr val="accent1"/>
              </a:buClr>
              <a:buSzPct val="100000"/>
              <a:buNone/>
              <a:defRPr sz="3600" b="1">
                <a:solidFill>
                  <a:schemeClr val="accent1"/>
                </a:solidFill>
              </a:defRPr>
            </a:lvl3pPr>
            <a:lvl4pPr lvl="3">
              <a:spcBef>
                <a:spcPts val="0"/>
              </a:spcBef>
              <a:buClr>
                <a:schemeClr val="accent1"/>
              </a:buClr>
              <a:buSzPct val="100000"/>
              <a:buNone/>
              <a:defRPr sz="3600" b="1">
                <a:solidFill>
                  <a:schemeClr val="accent1"/>
                </a:solidFill>
              </a:defRPr>
            </a:lvl4pPr>
            <a:lvl5pPr lvl="4">
              <a:spcBef>
                <a:spcPts val="0"/>
              </a:spcBef>
              <a:buClr>
                <a:schemeClr val="accent1"/>
              </a:buClr>
              <a:buSzPct val="100000"/>
              <a:buNone/>
              <a:defRPr sz="3600" b="1">
                <a:solidFill>
                  <a:schemeClr val="accent1"/>
                </a:solidFill>
              </a:defRPr>
            </a:lvl5pPr>
            <a:lvl6pPr lvl="5">
              <a:spcBef>
                <a:spcPts val="0"/>
              </a:spcBef>
              <a:buClr>
                <a:schemeClr val="accent1"/>
              </a:buClr>
              <a:buSzPct val="100000"/>
              <a:buNone/>
              <a:defRPr sz="3600" b="1">
                <a:solidFill>
                  <a:schemeClr val="accent1"/>
                </a:solidFill>
              </a:defRPr>
            </a:lvl6pPr>
            <a:lvl7pPr lvl="6">
              <a:spcBef>
                <a:spcPts val="0"/>
              </a:spcBef>
              <a:buClr>
                <a:schemeClr val="accent1"/>
              </a:buClr>
              <a:buSzPct val="100000"/>
              <a:buNone/>
              <a:defRPr sz="3600" b="1">
                <a:solidFill>
                  <a:schemeClr val="accent1"/>
                </a:solidFill>
              </a:defRPr>
            </a:lvl7pPr>
            <a:lvl8pPr lvl="7">
              <a:spcBef>
                <a:spcPts val="0"/>
              </a:spcBef>
              <a:buClr>
                <a:schemeClr val="accent1"/>
              </a:buClr>
              <a:buSzPct val="100000"/>
              <a:buNone/>
              <a:defRPr sz="3600" b="1">
                <a:solidFill>
                  <a:schemeClr val="accent1"/>
                </a:solidFill>
              </a:defRPr>
            </a:lvl8pPr>
            <a:lvl9pPr lvl="8">
              <a:spcBef>
                <a:spcPts val="0"/>
              </a:spcBef>
              <a:buClr>
                <a:schemeClr val="accent1"/>
              </a:buClr>
              <a:buSzPct val="100000"/>
              <a:buNone/>
              <a:defRPr sz="3600" b="1">
                <a:solidFill>
                  <a:schemeClr val="accent1"/>
                </a:solidFill>
              </a:defRPr>
            </a:lvl9pPr>
          </a:lstStyle>
          <a:p>
            <a:endParaRPr/>
          </a:p>
        </p:txBody>
      </p:sp>
      <p:sp>
        <p:nvSpPr>
          <p:cNvPr id="7" name="Shape 7"/>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lvl="0">
              <a:spcBef>
                <a:spcPts val="600"/>
              </a:spcBef>
              <a:buClr>
                <a:schemeClr val="dk1"/>
              </a:buClr>
              <a:buSzPct val="100000"/>
              <a:defRPr sz="3000">
                <a:solidFill>
                  <a:schemeClr val="dk1"/>
                </a:solidFill>
              </a:defRPr>
            </a:lvl1pPr>
            <a:lvl2pPr lvl="1">
              <a:spcBef>
                <a:spcPts val="480"/>
              </a:spcBef>
              <a:buClr>
                <a:schemeClr val="dk1"/>
              </a:buClr>
              <a:buSzPct val="100000"/>
              <a:defRPr sz="2400">
                <a:solidFill>
                  <a:schemeClr val="dk1"/>
                </a:solidFill>
              </a:defRPr>
            </a:lvl2pPr>
            <a:lvl3pPr lvl="2">
              <a:spcBef>
                <a:spcPts val="480"/>
              </a:spcBef>
              <a:buClr>
                <a:schemeClr val="dk1"/>
              </a:buClr>
              <a:buSzPct val="100000"/>
              <a:defRPr sz="2400">
                <a:solidFill>
                  <a:schemeClr val="dk1"/>
                </a:solidFill>
              </a:defRPr>
            </a:lvl3pPr>
            <a:lvl4pPr lvl="3">
              <a:spcBef>
                <a:spcPts val="360"/>
              </a:spcBef>
              <a:buClr>
                <a:schemeClr val="dk1"/>
              </a:buClr>
              <a:buSzPct val="100000"/>
              <a:defRPr sz="1800">
                <a:solidFill>
                  <a:schemeClr val="dk1"/>
                </a:solidFill>
              </a:defRPr>
            </a:lvl4pPr>
            <a:lvl5pPr lvl="4">
              <a:spcBef>
                <a:spcPts val="360"/>
              </a:spcBef>
              <a:buClr>
                <a:schemeClr val="dk1"/>
              </a:buClr>
              <a:buSzPct val="100000"/>
              <a:defRPr sz="1800">
                <a:solidFill>
                  <a:schemeClr val="dk1"/>
                </a:solidFill>
              </a:defRPr>
            </a:lvl5pPr>
            <a:lvl6pPr lvl="5">
              <a:spcBef>
                <a:spcPts val="360"/>
              </a:spcBef>
              <a:buClr>
                <a:schemeClr val="dk1"/>
              </a:buClr>
              <a:buSzPct val="100000"/>
              <a:defRPr sz="1800">
                <a:solidFill>
                  <a:schemeClr val="dk1"/>
                </a:solidFill>
              </a:defRPr>
            </a:lvl6pPr>
            <a:lvl7pPr lvl="6">
              <a:spcBef>
                <a:spcPts val="360"/>
              </a:spcBef>
              <a:buClr>
                <a:schemeClr val="dk1"/>
              </a:buClr>
              <a:buSzPct val="100000"/>
              <a:defRPr sz="1800">
                <a:solidFill>
                  <a:schemeClr val="dk1"/>
                </a:solidFill>
              </a:defRPr>
            </a:lvl7pPr>
            <a:lvl8pPr lvl="7">
              <a:spcBef>
                <a:spcPts val="360"/>
              </a:spcBef>
              <a:buClr>
                <a:schemeClr val="dk1"/>
              </a:buClr>
              <a:buSzPct val="100000"/>
              <a:defRPr sz="1800">
                <a:solidFill>
                  <a:schemeClr val="dk1"/>
                </a:solidFill>
              </a:defRPr>
            </a:lvl8pPr>
            <a:lvl9pPr lvl="8">
              <a:spcBef>
                <a:spcPts val="360"/>
              </a:spcBef>
              <a:buClr>
                <a:schemeClr val="dk1"/>
              </a:buClr>
              <a:buSzPct val="100000"/>
              <a:defRPr sz="1800">
                <a:solidFill>
                  <a:schemeClr val="dk1"/>
                </a:solidFill>
              </a:defRPr>
            </a:lvl9pPr>
          </a:lstStyle>
          <a:p>
            <a:endParaRPr/>
          </a:p>
        </p:txBody>
      </p:sp>
      <p:cxnSp>
        <p:nvCxnSpPr>
          <p:cNvPr id="8" name="Shape 8"/>
          <p:cNvCxnSpPr/>
          <p:nvPr/>
        </p:nvCxnSpPr>
        <p:spPr>
          <a:xfrm>
            <a:off x="457200" y="6697679"/>
            <a:ext cx="8229600" cy="0"/>
          </a:xfrm>
          <a:prstGeom prst="straightConnector1">
            <a:avLst/>
          </a:prstGeom>
          <a:noFill/>
          <a:ln w="50800" cap="flat" cmpd="sng">
            <a:solidFill>
              <a:schemeClr val="lt2"/>
            </a:solidFill>
            <a:prstDash val="solid"/>
            <a:round/>
            <a:headEnd type="none" w="med" len="med"/>
            <a:tailEnd type="none" w="med" len="med"/>
          </a:ln>
        </p:spPr>
      </p:cxnSp>
      <p:sp>
        <p:nvSpPr>
          <p:cNvPr id="9" name="Shape 9"/>
          <p:cNvSpPr txBox="1">
            <a:spLocks noGrp="1"/>
          </p:cNvSpPr>
          <p:nvPr>
            <p:ph type="sldNum" idx="12"/>
          </p:nvPr>
        </p:nvSpPr>
        <p:spPr>
          <a:xfrm>
            <a:off x="8556791" y="6333134"/>
            <a:ext cx="548700" cy="5250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
        <p:nvSpPr>
          <p:cNvPr id="10" name="Shape 10"/>
          <p:cNvSpPr txBox="1"/>
          <p:nvPr/>
        </p:nvSpPr>
        <p:spPr>
          <a:xfrm>
            <a:off x="0" y="-100"/>
            <a:ext cx="8229600" cy="525000"/>
          </a:xfrm>
          <a:prstGeom prst="rect">
            <a:avLst/>
          </a:prstGeom>
          <a:noFill/>
          <a:ln>
            <a:noFill/>
          </a:ln>
        </p:spPr>
        <p:txBody>
          <a:bodyPr lIns="91425" tIns="91425" rIns="91425" bIns="91425" anchor="ctr" anchorCtr="0">
            <a:noAutofit/>
          </a:bodyPr>
          <a:lstStyle/>
          <a:p>
            <a:pPr lvl="0" rtl="0">
              <a:spcBef>
                <a:spcPts val="0"/>
              </a:spcBef>
              <a:buNone/>
            </a:pPr>
            <a:r>
              <a:rPr lang="en" b="1"/>
              <a:t>Obj:  (Standard 8.6.3, RH 6.8.4)  </a:t>
            </a:r>
            <a:r>
              <a:rPr lang="en" b="1">
                <a:solidFill>
                  <a:schemeClr val="dk1"/>
                </a:solidFill>
              </a:rPr>
              <a:t>Identify push/pull factors that brought immigrants to the United States.</a:t>
            </a:r>
          </a:p>
        </p:txBody>
      </p:sp>
      <p:sp>
        <p:nvSpPr>
          <p:cNvPr id="11" name="Shape 11"/>
          <p:cNvSpPr txBox="1"/>
          <p:nvPr/>
        </p:nvSpPr>
        <p:spPr>
          <a:xfrm>
            <a:off x="8349050" y="-57433"/>
            <a:ext cx="861900" cy="525000"/>
          </a:xfrm>
          <a:prstGeom prst="rect">
            <a:avLst/>
          </a:prstGeom>
          <a:noFill/>
          <a:ln>
            <a:noFill/>
          </a:ln>
        </p:spPr>
        <p:txBody>
          <a:bodyPr lIns="91425" tIns="91425" rIns="91425" bIns="91425" anchor="t" anchorCtr="0">
            <a:noAutofit/>
          </a:bodyPr>
          <a:lstStyle/>
          <a:p>
            <a:pPr lvl="0">
              <a:spcBef>
                <a:spcPts val="0"/>
              </a:spcBef>
              <a:buNone/>
            </a:pPr>
            <a:r>
              <a:rPr lang="en" b="1">
                <a:solidFill>
                  <a:srgbClr val="FF0000"/>
                </a:solidFill>
              </a:rPr>
              <a:t>8/18/16</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www.corestandards.org/ELA-Literacy/RH/11-12/4/"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www.macmillandictionary.com/us/dictionary/british/attract" TargetMode="External"/><Relationship Id="rId7" Type="http://schemas.openxmlformats.org/officeDocument/2006/relationships/hyperlink" Target="http://www.macmillandictionary.com/us/dictionary/british/place_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macmillandictionary.com/us/dictionary/british/particular_1" TargetMode="External"/><Relationship Id="rId5" Type="http://schemas.openxmlformats.org/officeDocument/2006/relationships/hyperlink" Target="http://www.macmillandictionary.com/us/dictionary/british/live_1" TargetMode="External"/><Relationship Id="rId4" Type="http://schemas.openxmlformats.org/officeDocument/2006/relationships/hyperlink" Target="http://www.macmillandictionary.com/us/dictionary/british/people_1"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macmillandictionary.com/us/dictionary/british/people_1"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macmillandictionary.com/us/dictionary/british/place_1" TargetMode="External"/><Relationship Id="rId5" Type="http://schemas.openxmlformats.org/officeDocument/2006/relationships/hyperlink" Target="http://www.macmillandictionary.com/us/dictionary/british/particular_1" TargetMode="External"/><Relationship Id="rId4" Type="http://schemas.openxmlformats.org/officeDocument/2006/relationships/hyperlink" Target="http://www.macmillandictionary.com/us/dictionary/british/live_1"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457200" y="751679"/>
            <a:ext cx="8229600" cy="4012800"/>
          </a:xfrm>
          <a:prstGeom prst="rect">
            <a:avLst/>
          </a:prstGeom>
        </p:spPr>
        <p:txBody>
          <a:bodyPr lIns="91425" tIns="91425" rIns="91425" bIns="91425" anchor="t" anchorCtr="0">
            <a:noAutofit/>
          </a:bodyPr>
          <a:lstStyle/>
          <a:p>
            <a:pPr lvl="0" algn="ctr" rtl="0">
              <a:spcBef>
                <a:spcPts val="0"/>
              </a:spcBef>
              <a:buClr>
                <a:schemeClr val="dk1"/>
              </a:buClr>
              <a:buSzPct val="36666"/>
              <a:buFont typeface="Arial"/>
              <a:buNone/>
            </a:pPr>
            <a:r>
              <a:rPr lang="en" sz="3000">
                <a:solidFill>
                  <a:srgbClr val="9900FF"/>
                </a:solidFill>
              </a:rPr>
              <a:t>Come in Quietly</a:t>
            </a:r>
          </a:p>
          <a:p>
            <a:pPr lvl="0">
              <a:spcBef>
                <a:spcPts val="0"/>
              </a:spcBef>
              <a:buClr>
                <a:schemeClr val="dk1"/>
              </a:buClr>
              <a:buSzPct val="36666"/>
              <a:buFont typeface="Arial"/>
              <a:buNone/>
            </a:pPr>
            <a:r>
              <a:rPr lang="en" sz="3000"/>
              <a:t>Turn in your syllabus if you haven’t already done so.</a:t>
            </a:r>
          </a:p>
          <a:p>
            <a:pPr lvl="0">
              <a:spcBef>
                <a:spcPts val="0"/>
              </a:spcBef>
              <a:buClr>
                <a:schemeClr val="dk1"/>
              </a:buClr>
              <a:buSzPct val="36666"/>
              <a:buFont typeface="Arial"/>
              <a:buNone/>
            </a:pPr>
            <a:endParaRPr sz="3000"/>
          </a:p>
          <a:p>
            <a:pPr lvl="0">
              <a:spcBef>
                <a:spcPts val="0"/>
              </a:spcBef>
              <a:buClr>
                <a:schemeClr val="dk1"/>
              </a:buClr>
              <a:buSzPct val="36666"/>
              <a:buFont typeface="Arial"/>
              <a:buNone/>
            </a:pPr>
            <a:r>
              <a:rPr lang="en" sz="3000"/>
              <a:t>Take out your chromebook.</a:t>
            </a:r>
          </a:p>
          <a:p>
            <a:pPr lvl="0">
              <a:spcBef>
                <a:spcPts val="0"/>
              </a:spcBef>
              <a:buClr>
                <a:schemeClr val="dk1"/>
              </a:buClr>
              <a:buSzPct val="36666"/>
              <a:buFont typeface="Arial"/>
              <a:buNone/>
            </a:pPr>
            <a:endParaRPr sz="3000"/>
          </a:p>
          <a:p>
            <a:pPr lvl="0" rtl="0">
              <a:spcBef>
                <a:spcPts val="0"/>
              </a:spcBef>
              <a:buClr>
                <a:schemeClr val="dk1"/>
              </a:buClr>
              <a:buSzPct val="36666"/>
              <a:buFont typeface="Arial"/>
              <a:buNone/>
            </a:pPr>
            <a:endParaRPr sz="3000"/>
          </a:p>
        </p:txBody>
      </p:sp>
      <p:sp>
        <p:nvSpPr>
          <p:cNvPr id="45" name="Shape 45"/>
          <p:cNvSpPr txBox="1">
            <a:spLocks noGrp="1"/>
          </p:cNvSpPr>
          <p:nvPr>
            <p:ph type="subTitle" idx="1"/>
          </p:nvPr>
        </p:nvSpPr>
        <p:spPr>
          <a:xfrm>
            <a:off x="457200" y="4955189"/>
            <a:ext cx="8229600" cy="1643700"/>
          </a:xfrm>
          <a:prstGeom prst="rect">
            <a:avLst/>
          </a:prstGeom>
        </p:spPr>
        <p:txBody>
          <a:bodyPr lIns="91425" tIns="91425" rIns="91425" bIns="91425" anchor="t" anchorCtr="0">
            <a:noAutofit/>
          </a:bodyPr>
          <a:lstStyle/>
          <a:p>
            <a:pPr lvl="0" rtl="0">
              <a:spcBef>
                <a:spcPts val="0"/>
              </a:spcBef>
              <a:buNone/>
            </a:pPr>
            <a:r>
              <a:rPr lang="en" sz="3600">
                <a:solidFill>
                  <a:srgbClr val="B7B7B7"/>
                </a:solidFill>
              </a:rPr>
              <a:t>Push-Pull Factors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457200" y="775446"/>
            <a:ext cx="8229600" cy="4012800"/>
          </a:xfrm>
          <a:prstGeom prst="rect">
            <a:avLst/>
          </a:prstGeom>
        </p:spPr>
        <p:txBody>
          <a:bodyPr lIns="91425" tIns="91425" rIns="91425" bIns="91425" anchor="t" anchorCtr="0">
            <a:noAutofit/>
          </a:bodyPr>
          <a:lstStyle/>
          <a:p>
            <a:pPr lvl="0" algn="ctr" rtl="0">
              <a:spcBef>
                <a:spcPts val="0"/>
              </a:spcBef>
              <a:buNone/>
            </a:pPr>
            <a:r>
              <a:rPr lang="en" sz="4800"/>
              <a:t>Immigration!  What is it and why do it?</a:t>
            </a:r>
          </a:p>
        </p:txBody>
      </p:sp>
      <p:sp>
        <p:nvSpPr>
          <p:cNvPr id="51" name="Shape 51"/>
          <p:cNvSpPr txBox="1">
            <a:spLocks noGrp="1"/>
          </p:cNvSpPr>
          <p:nvPr>
            <p:ph type="subTitle" idx="1"/>
          </p:nvPr>
        </p:nvSpPr>
        <p:spPr>
          <a:xfrm>
            <a:off x="348125" y="3319300"/>
            <a:ext cx="4804200" cy="1643700"/>
          </a:xfrm>
          <a:prstGeom prst="rect">
            <a:avLst/>
          </a:prstGeom>
        </p:spPr>
        <p:txBody>
          <a:bodyPr lIns="91425" tIns="91425" rIns="91425" bIns="91425" anchor="t" anchorCtr="0">
            <a:noAutofit/>
          </a:bodyPr>
          <a:lstStyle/>
          <a:p>
            <a:pPr lvl="0" rtl="0">
              <a:spcBef>
                <a:spcPts val="0"/>
              </a:spcBef>
              <a:buNone/>
            </a:pPr>
            <a:r>
              <a:rPr lang="en" sz="1800" b="1">
                <a:solidFill>
                  <a:srgbClr val="000000"/>
                </a:solidFill>
              </a:rPr>
              <a:t>Obj:  Identify push/pull factors that brought immigrants to the United States.</a:t>
            </a:r>
          </a:p>
        </p:txBody>
      </p:sp>
      <p:pic>
        <p:nvPicPr>
          <p:cNvPr id="52" name="Shape 52"/>
          <p:cNvPicPr preferRelativeResize="0"/>
          <p:nvPr/>
        </p:nvPicPr>
        <p:blipFill>
          <a:blip r:embed="rId3">
            <a:alphaModFix/>
          </a:blip>
          <a:stretch>
            <a:fillRect/>
          </a:stretch>
        </p:blipFill>
        <p:spPr>
          <a:xfrm>
            <a:off x="505925" y="1851500"/>
            <a:ext cx="2359749" cy="1065950"/>
          </a:xfrm>
          <a:prstGeom prst="rect">
            <a:avLst/>
          </a:prstGeom>
          <a:noFill/>
          <a:ln>
            <a:noFill/>
          </a:ln>
        </p:spPr>
      </p:pic>
      <p:pic>
        <p:nvPicPr>
          <p:cNvPr id="53" name="Shape 53"/>
          <p:cNvPicPr preferRelativeResize="0"/>
          <p:nvPr/>
        </p:nvPicPr>
        <p:blipFill>
          <a:blip r:embed="rId4">
            <a:alphaModFix/>
          </a:blip>
          <a:stretch>
            <a:fillRect/>
          </a:stretch>
        </p:blipFill>
        <p:spPr>
          <a:xfrm>
            <a:off x="6309800" y="1810800"/>
            <a:ext cx="2003563" cy="1126999"/>
          </a:xfrm>
          <a:prstGeom prst="rect">
            <a:avLst/>
          </a:prstGeom>
          <a:noFill/>
          <a:ln>
            <a:noFill/>
          </a:ln>
        </p:spPr>
      </p:pic>
      <p:sp>
        <p:nvSpPr>
          <p:cNvPr id="54" name="Shape 54"/>
          <p:cNvSpPr txBox="1"/>
          <p:nvPr/>
        </p:nvSpPr>
        <p:spPr>
          <a:xfrm>
            <a:off x="156000" y="5009433"/>
            <a:ext cx="8832000" cy="707700"/>
          </a:xfrm>
          <a:prstGeom prst="rect">
            <a:avLst/>
          </a:prstGeom>
          <a:noFill/>
          <a:ln>
            <a:noFill/>
          </a:ln>
        </p:spPr>
        <p:txBody>
          <a:bodyPr lIns="91425" tIns="91425" rIns="91425" bIns="91425" anchor="t" anchorCtr="0">
            <a:noAutofit/>
          </a:bodyPr>
          <a:lstStyle/>
          <a:p>
            <a:pPr lvl="0" rtl="0">
              <a:spcBef>
                <a:spcPts val="0"/>
              </a:spcBef>
              <a:buNone/>
            </a:pPr>
            <a:r>
              <a:rPr lang="en" sz="1200"/>
              <a:t>Standard 8.6.3:  List the reasons for the wave of immigration from Northern Europe to the United States and describe the growth in the number, size, and spatial arrangements of cities (e.g., Irish immigrants and the Great Irish Famine.)</a:t>
            </a:r>
          </a:p>
        </p:txBody>
      </p:sp>
      <p:sp>
        <p:nvSpPr>
          <p:cNvPr id="55" name="Shape 55"/>
          <p:cNvSpPr txBox="1"/>
          <p:nvPr/>
        </p:nvSpPr>
        <p:spPr>
          <a:xfrm>
            <a:off x="7964125" y="550600"/>
            <a:ext cx="1120800" cy="409200"/>
          </a:xfrm>
          <a:prstGeom prst="rect">
            <a:avLst/>
          </a:prstGeom>
          <a:noFill/>
          <a:ln>
            <a:noFill/>
          </a:ln>
        </p:spPr>
        <p:txBody>
          <a:bodyPr lIns="91425" tIns="91425" rIns="91425" bIns="91425" anchor="t" anchorCtr="0">
            <a:noAutofit/>
          </a:bodyPr>
          <a:lstStyle/>
          <a:p>
            <a:pPr lvl="0" rtl="0">
              <a:spcBef>
                <a:spcPts val="0"/>
              </a:spcBef>
              <a:buNone/>
            </a:pPr>
            <a:r>
              <a:rPr lang="en" b="1"/>
              <a:t>Objective</a:t>
            </a:r>
          </a:p>
        </p:txBody>
      </p:sp>
      <p:sp>
        <p:nvSpPr>
          <p:cNvPr id="56" name="Shape 56"/>
          <p:cNvSpPr txBox="1"/>
          <p:nvPr/>
        </p:nvSpPr>
        <p:spPr>
          <a:xfrm>
            <a:off x="5230825" y="3272766"/>
            <a:ext cx="3810600" cy="15027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200" b="1">
                <a:solidFill>
                  <a:schemeClr val="dk1"/>
                </a:solidFill>
              </a:rPr>
              <a:t>Learning Targets:</a:t>
            </a:r>
          </a:p>
          <a:p>
            <a:pPr lvl="0" rtl="0">
              <a:lnSpc>
                <a:spcPct val="115000"/>
              </a:lnSpc>
              <a:spcBef>
                <a:spcPts val="0"/>
              </a:spcBef>
              <a:buClr>
                <a:schemeClr val="dk1"/>
              </a:buClr>
              <a:buSzPct val="91666"/>
              <a:buFont typeface="Arial"/>
              <a:buNone/>
            </a:pPr>
            <a:r>
              <a:rPr lang="en" sz="1200" b="1">
                <a:solidFill>
                  <a:schemeClr val="dk1"/>
                </a:solidFill>
              </a:rPr>
              <a:t>1. I will be able to describe the major push-pull </a:t>
            </a:r>
          </a:p>
          <a:p>
            <a:pPr lvl="0" rtl="0">
              <a:lnSpc>
                <a:spcPct val="115000"/>
              </a:lnSpc>
              <a:spcBef>
                <a:spcPts val="0"/>
              </a:spcBef>
              <a:buClr>
                <a:schemeClr val="dk1"/>
              </a:buClr>
              <a:buSzPct val="91666"/>
              <a:buFont typeface="Arial"/>
              <a:buNone/>
            </a:pPr>
            <a:r>
              <a:rPr lang="en" sz="1200" b="1">
                <a:solidFill>
                  <a:schemeClr val="dk1"/>
                </a:solidFill>
              </a:rPr>
              <a:t>    factors for immigration.  </a:t>
            </a:r>
          </a:p>
        </p:txBody>
      </p:sp>
      <p:sp>
        <p:nvSpPr>
          <p:cNvPr id="57" name="Shape 57"/>
          <p:cNvSpPr txBox="1"/>
          <p:nvPr/>
        </p:nvSpPr>
        <p:spPr>
          <a:xfrm>
            <a:off x="201300" y="5613066"/>
            <a:ext cx="8741400" cy="890400"/>
          </a:xfrm>
          <a:prstGeom prst="rect">
            <a:avLst/>
          </a:prstGeom>
          <a:noFill/>
          <a:ln>
            <a:noFill/>
          </a:ln>
        </p:spPr>
        <p:txBody>
          <a:bodyPr lIns="91425" tIns="91425" rIns="91425" bIns="91425" anchor="ctr" anchorCtr="0">
            <a:noAutofit/>
          </a:bodyPr>
          <a:lstStyle/>
          <a:p>
            <a:pPr lvl="0" rtl="0">
              <a:spcBef>
                <a:spcPts val="600"/>
              </a:spcBef>
              <a:buNone/>
            </a:pPr>
            <a:r>
              <a:rPr lang="en" sz="1200">
                <a:hlinkClick r:id="rId5"/>
              </a:rPr>
              <a:t>CCSS.ELA-LITERACY.RH.6-8.4:</a:t>
            </a:r>
            <a:r>
              <a:rPr lang="en" sz="1200"/>
              <a:t>Determine the meaning of words and phrases as they are used in a text, including vocabulary specific to domains related to history/social studies.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rtl="0">
              <a:spcBef>
                <a:spcPts val="0"/>
              </a:spcBef>
              <a:buNone/>
            </a:pPr>
            <a:r>
              <a:rPr lang="en"/>
              <a:t>Prior Knowledge</a:t>
            </a:r>
          </a:p>
        </p:txBody>
      </p:sp>
      <p:sp>
        <p:nvSpPr>
          <p:cNvPr id="63" name="Shape 63"/>
          <p:cNvSpPr txBox="1">
            <a:spLocks noGrp="1"/>
          </p:cNvSpPr>
          <p:nvPr>
            <p:ph type="body" idx="1"/>
          </p:nvPr>
        </p:nvSpPr>
        <p:spPr>
          <a:xfrm>
            <a:off x="333350" y="1417833"/>
            <a:ext cx="8481600" cy="4967700"/>
          </a:xfrm>
          <a:prstGeom prst="rect">
            <a:avLst/>
          </a:prstGeom>
        </p:spPr>
        <p:txBody>
          <a:bodyPr lIns="91425" tIns="91425" rIns="91425" bIns="91425" anchor="t" anchorCtr="0">
            <a:noAutofit/>
          </a:bodyPr>
          <a:lstStyle/>
          <a:p>
            <a:pPr lvl="0">
              <a:spcBef>
                <a:spcPts val="0"/>
              </a:spcBef>
              <a:buNone/>
            </a:pPr>
            <a:r>
              <a:rPr lang="en" b="1" dirty="0">
                <a:solidFill>
                  <a:srgbClr val="0000FF"/>
                </a:solidFill>
              </a:rPr>
              <a:t>What is a Push Factor?</a:t>
            </a:r>
          </a:p>
          <a:p>
            <a:pPr lvl="0">
              <a:spcBef>
                <a:spcPts val="0"/>
              </a:spcBef>
              <a:buNone/>
            </a:pPr>
            <a:endParaRPr b="1" dirty="0">
              <a:solidFill>
                <a:srgbClr val="0000FF"/>
              </a:solidFill>
            </a:endParaRPr>
          </a:p>
          <a:p>
            <a:pPr lvl="0" rtl="0">
              <a:spcBef>
                <a:spcPts val="0"/>
              </a:spcBef>
              <a:buNone/>
            </a:pPr>
            <a:endParaRPr b="1" dirty="0">
              <a:solidFill>
                <a:srgbClr val="0000FF"/>
              </a:solidFill>
            </a:endParaRPr>
          </a:p>
          <a:p>
            <a:pPr lvl="0" rtl="0">
              <a:spcBef>
                <a:spcPts val="0"/>
              </a:spcBef>
              <a:buNone/>
            </a:pPr>
            <a:endParaRPr sz="1800" b="1" dirty="0">
              <a:solidFill>
                <a:srgbClr val="FF0000"/>
              </a:solidFill>
            </a:endParaRPr>
          </a:p>
          <a:p>
            <a:pPr lvl="0">
              <a:spcBef>
                <a:spcPts val="0"/>
              </a:spcBef>
              <a:buNone/>
            </a:pPr>
            <a:endParaRPr lang="en" b="1" dirty="0" smtClean="0">
              <a:solidFill>
                <a:srgbClr val="0000FF"/>
              </a:solidFill>
            </a:endParaRPr>
          </a:p>
          <a:p>
            <a:pPr lvl="0">
              <a:spcBef>
                <a:spcPts val="0"/>
              </a:spcBef>
              <a:buNone/>
            </a:pPr>
            <a:r>
              <a:rPr lang="en" b="1" dirty="0" smtClean="0">
                <a:solidFill>
                  <a:srgbClr val="0000FF"/>
                </a:solidFill>
              </a:rPr>
              <a:t>What </a:t>
            </a:r>
            <a:r>
              <a:rPr lang="en" b="1" dirty="0">
                <a:solidFill>
                  <a:srgbClr val="0000FF"/>
                </a:solidFill>
              </a:rPr>
              <a:t>is a Pull Factor?</a:t>
            </a:r>
          </a:p>
          <a:p>
            <a:pPr lvl="0" rtl="0">
              <a:spcBef>
                <a:spcPts val="0"/>
              </a:spcBef>
              <a:buNone/>
            </a:pPr>
            <a:endParaRPr b="1" dirty="0">
              <a:solidFill>
                <a:srgbClr val="000000"/>
              </a:solidFill>
            </a:endParaRPr>
          </a:p>
        </p:txBody>
      </p:sp>
      <p:sp>
        <p:nvSpPr>
          <p:cNvPr id="64" name="Shape 64"/>
          <p:cNvSpPr txBox="1"/>
          <p:nvPr/>
        </p:nvSpPr>
        <p:spPr>
          <a:xfrm>
            <a:off x="7326650" y="487666"/>
            <a:ext cx="1722900" cy="467400"/>
          </a:xfrm>
          <a:prstGeom prst="rect">
            <a:avLst/>
          </a:prstGeom>
          <a:noFill/>
          <a:ln>
            <a:noFill/>
          </a:ln>
        </p:spPr>
        <p:txBody>
          <a:bodyPr lIns="91425" tIns="91425" rIns="91425" bIns="91425" anchor="t" anchorCtr="0">
            <a:noAutofit/>
          </a:bodyPr>
          <a:lstStyle/>
          <a:p>
            <a:pPr lvl="0" rtl="0">
              <a:spcBef>
                <a:spcPts val="0"/>
              </a:spcBef>
              <a:buNone/>
            </a:pPr>
            <a:r>
              <a:rPr lang="en" b="1"/>
              <a:t>Prior Knowledge</a:t>
            </a:r>
          </a:p>
        </p:txBody>
      </p:sp>
      <p:sp>
        <p:nvSpPr>
          <p:cNvPr id="65" name="Shape 65"/>
          <p:cNvSpPr txBox="1"/>
          <p:nvPr/>
        </p:nvSpPr>
        <p:spPr>
          <a:xfrm>
            <a:off x="462200" y="2948075"/>
            <a:ext cx="8132100" cy="4674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66" name="Shape 66"/>
          <p:cNvSpPr txBox="1"/>
          <p:nvPr/>
        </p:nvSpPr>
        <p:spPr>
          <a:xfrm>
            <a:off x="462200" y="2036175"/>
            <a:ext cx="7457700" cy="1379300"/>
          </a:xfrm>
          <a:prstGeom prst="rect">
            <a:avLst/>
          </a:prstGeom>
          <a:noFill/>
          <a:ln>
            <a:noFill/>
          </a:ln>
        </p:spPr>
        <p:txBody>
          <a:bodyPr lIns="91425" tIns="91425" rIns="91425" bIns="91425" anchor="t" anchorCtr="0">
            <a:noAutofit/>
          </a:bodyPr>
          <a:lstStyle/>
          <a:p>
            <a:pPr marL="457200" lvl="0" indent="-406400" rtl="0">
              <a:spcBef>
                <a:spcPts val="600"/>
              </a:spcBef>
              <a:buClr>
                <a:schemeClr val="dk1"/>
              </a:buClr>
              <a:buSzPct val="100000"/>
            </a:pPr>
            <a:r>
              <a:rPr lang="en" sz="2800" b="1" dirty="0" smtClean="0">
                <a:solidFill>
                  <a:srgbClr val="222222"/>
                </a:solidFill>
              </a:rPr>
              <a:t>	Push </a:t>
            </a:r>
            <a:r>
              <a:rPr lang="en" sz="2800" b="1" dirty="0">
                <a:solidFill>
                  <a:srgbClr val="222222"/>
                </a:solidFill>
              </a:rPr>
              <a:t>Factors are those things that encourage a person to leave their home</a:t>
            </a:r>
            <a:r>
              <a:rPr lang="en" sz="2800" b="1" dirty="0">
                <a:solidFill>
                  <a:schemeClr val="dk1"/>
                </a:solidFill>
              </a:rPr>
              <a:t>.</a:t>
            </a:r>
          </a:p>
        </p:txBody>
      </p:sp>
      <p:sp>
        <p:nvSpPr>
          <p:cNvPr id="67" name="Shape 67"/>
          <p:cNvSpPr txBox="1"/>
          <p:nvPr/>
        </p:nvSpPr>
        <p:spPr>
          <a:xfrm>
            <a:off x="457200" y="4209725"/>
            <a:ext cx="8132100" cy="1143300"/>
          </a:xfrm>
          <a:prstGeom prst="rect">
            <a:avLst/>
          </a:prstGeom>
          <a:noFill/>
          <a:ln>
            <a:noFill/>
          </a:ln>
        </p:spPr>
        <p:txBody>
          <a:bodyPr lIns="91425" tIns="91425" rIns="91425" bIns="91425" anchor="t" anchorCtr="0">
            <a:noAutofit/>
          </a:bodyPr>
          <a:lstStyle/>
          <a:p>
            <a:pPr marL="457200" lvl="0" indent="-406400" rtl="0">
              <a:spcBef>
                <a:spcPts val="600"/>
              </a:spcBef>
              <a:buClr>
                <a:schemeClr val="dk1"/>
              </a:buClr>
              <a:buSzPct val="100000"/>
            </a:pPr>
            <a:r>
              <a:rPr lang="en" sz="2800" b="1" dirty="0" smtClean="0">
                <a:solidFill>
                  <a:schemeClr val="dk1"/>
                </a:solidFill>
              </a:rPr>
              <a:t>	A </a:t>
            </a:r>
            <a:r>
              <a:rPr lang="en" sz="2800" b="1" dirty="0">
                <a:solidFill>
                  <a:schemeClr val="dk1"/>
                </a:solidFill>
              </a:rPr>
              <a:t>Pull Factor is something that </a:t>
            </a:r>
            <a:r>
              <a:rPr lang="en" sz="2800" b="1" dirty="0">
                <a:solidFill>
                  <a:schemeClr val="dk1"/>
                </a:solidFill>
                <a:hlinkClick r:id="rId3"/>
              </a:rPr>
              <a:t>attracts</a:t>
            </a:r>
            <a:r>
              <a:rPr lang="en" sz="2800" b="1" dirty="0">
                <a:solidFill>
                  <a:schemeClr val="dk1"/>
                </a:solidFill>
              </a:rPr>
              <a:t> </a:t>
            </a:r>
            <a:r>
              <a:rPr lang="en" sz="2800" b="1" dirty="0" smtClean="0">
                <a:solidFill>
                  <a:schemeClr val="dk1"/>
                </a:solidFill>
                <a:hlinkClick r:id="rId4"/>
              </a:rPr>
              <a:t>people</a:t>
            </a:r>
            <a:r>
              <a:rPr lang="en" sz="2800" b="1" dirty="0">
                <a:solidFill>
                  <a:schemeClr val="dk1"/>
                </a:solidFill>
              </a:rPr>
              <a:t> </a:t>
            </a:r>
            <a:r>
              <a:rPr lang="en" sz="2800" b="1" dirty="0" smtClean="0">
                <a:solidFill>
                  <a:schemeClr val="dk1"/>
                </a:solidFill>
              </a:rPr>
              <a:t>to </a:t>
            </a:r>
            <a:r>
              <a:rPr lang="en" sz="2800" b="1" dirty="0">
                <a:solidFill>
                  <a:schemeClr val="dk1"/>
                </a:solidFill>
              </a:rPr>
              <a:t>go and </a:t>
            </a:r>
            <a:r>
              <a:rPr lang="en" sz="2800" b="1" dirty="0">
                <a:solidFill>
                  <a:schemeClr val="dk1"/>
                </a:solidFill>
                <a:hlinkClick r:id="rId5"/>
              </a:rPr>
              <a:t>live</a:t>
            </a:r>
            <a:r>
              <a:rPr lang="en" sz="2800" b="1" dirty="0">
                <a:solidFill>
                  <a:schemeClr val="dk1"/>
                </a:solidFill>
              </a:rPr>
              <a:t> in a </a:t>
            </a:r>
            <a:r>
              <a:rPr lang="en" sz="2800" b="1" dirty="0">
                <a:solidFill>
                  <a:schemeClr val="dk1"/>
                </a:solidFill>
                <a:hlinkClick r:id="rId6"/>
              </a:rPr>
              <a:t>particular</a:t>
            </a:r>
            <a:r>
              <a:rPr lang="en" sz="2800" b="1" dirty="0">
                <a:solidFill>
                  <a:schemeClr val="dk1"/>
                </a:solidFill>
              </a:rPr>
              <a:t> </a:t>
            </a:r>
            <a:r>
              <a:rPr lang="en" sz="2800" b="1" dirty="0">
                <a:solidFill>
                  <a:schemeClr val="dk1"/>
                </a:solidFill>
                <a:hlinkClick r:id="rId7"/>
              </a:rPr>
              <a:t>plac</a:t>
            </a:r>
            <a:r>
              <a:rPr lang="en" sz="2800" dirty="0"/>
              <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a:spcBef>
                <a:spcPts val="0"/>
              </a:spcBef>
              <a:buNone/>
            </a:pPr>
            <a:r>
              <a:rPr lang="en"/>
              <a:t>Prior Knowledge - Push/Pull Factors</a:t>
            </a:r>
          </a:p>
        </p:txBody>
      </p:sp>
      <p:graphicFrame>
        <p:nvGraphicFramePr>
          <p:cNvPr id="73" name="Shape 73"/>
          <p:cNvGraphicFramePr/>
          <p:nvPr/>
        </p:nvGraphicFramePr>
        <p:xfrm>
          <a:off x="471575" y="1636450"/>
          <a:ext cx="8113425" cy="4974950"/>
        </p:xfrm>
        <a:graphic>
          <a:graphicData uri="http://schemas.openxmlformats.org/drawingml/2006/table">
            <a:tbl>
              <a:tblPr>
                <a:noFill/>
                <a:tableStyleId>{99E7E276-D226-4DD6-96AB-CA4504DABDB7}</a:tableStyleId>
              </a:tblPr>
              <a:tblGrid>
                <a:gridCol w="502275"/>
                <a:gridCol w="3554450"/>
                <a:gridCol w="432300"/>
                <a:gridCol w="3624400"/>
              </a:tblGrid>
              <a:tr h="486750">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505700">
                <a:tc>
                  <a:txBody>
                    <a:bodyPr/>
                    <a:lstStyle/>
                    <a:p>
                      <a:pPr lvl="0" rtl="0">
                        <a:spcBef>
                          <a:spcPts val="0"/>
                        </a:spcBef>
                        <a:buNone/>
                      </a:pPr>
                      <a:r>
                        <a:rPr lang="en" b="1"/>
                        <a:t>1</a:t>
                      </a:r>
                    </a:p>
                  </a:txBody>
                  <a:tcPr marL="91425" marR="91425" marT="91425" marB="91425"/>
                </a:tc>
                <a:tc>
                  <a:txBody>
                    <a:bodyPr/>
                    <a:lstStyle/>
                    <a:p>
                      <a:pPr lvl="0">
                        <a:spcBef>
                          <a:spcPts val="0"/>
                        </a:spcBef>
                        <a:buNone/>
                      </a:pPr>
                      <a:endParaRPr/>
                    </a:p>
                  </a:txBody>
                  <a:tcPr marL="91425" marR="91425" marT="91425" marB="91425"/>
                </a:tc>
                <a:tc>
                  <a:txBody>
                    <a:bodyPr/>
                    <a:lstStyle/>
                    <a:p>
                      <a:pPr lvl="0">
                        <a:spcBef>
                          <a:spcPts val="0"/>
                        </a:spcBef>
                        <a:buNone/>
                      </a:pPr>
                      <a:r>
                        <a:rPr lang="en" b="1"/>
                        <a:t>1</a:t>
                      </a:r>
                    </a:p>
                  </a:txBody>
                  <a:tcPr marL="91425" marR="91425" marT="91425" marB="91425"/>
                </a:tc>
                <a:tc>
                  <a:txBody>
                    <a:bodyPr/>
                    <a:lstStyle/>
                    <a:p>
                      <a:pPr lvl="0" rtl="0">
                        <a:spcBef>
                          <a:spcPts val="0"/>
                        </a:spcBef>
                        <a:buNone/>
                      </a:pPr>
                      <a:endParaRPr/>
                    </a:p>
                  </a:txBody>
                  <a:tcPr marL="91425" marR="91425" marT="91425" marB="91425"/>
                </a:tc>
              </a:tr>
              <a:tr h="1491250">
                <a:tc>
                  <a:txBody>
                    <a:bodyPr/>
                    <a:lstStyle/>
                    <a:p>
                      <a:pPr lvl="0">
                        <a:spcBef>
                          <a:spcPts val="0"/>
                        </a:spcBef>
                        <a:buNone/>
                      </a:pPr>
                      <a:r>
                        <a:rPr lang="en" b="1"/>
                        <a:t>2</a:t>
                      </a:r>
                    </a:p>
                  </a:txBody>
                  <a:tcPr marL="91425" marR="91425" marT="91425" marB="91425"/>
                </a:tc>
                <a:tc>
                  <a:txBody>
                    <a:bodyPr/>
                    <a:lstStyle/>
                    <a:p>
                      <a:pPr lvl="0">
                        <a:spcBef>
                          <a:spcPts val="0"/>
                        </a:spcBef>
                        <a:buNone/>
                      </a:pPr>
                      <a:endParaRPr/>
                    </a:p>
                  </a:txBody>
                  <a:tcPr marL="91425" marR="91425" marT="91425" marB="91425"/>
                </a:tc>
                <a:tc>
                  <a:txBody>
                    <a:bodyPr/>
                    <a:lstStyle/>
                    <a:p>
                      <a:pPr lvl="0">
                        <a:spcBef>
                          <a:spcPts val="0"/>
                        </a:spcBef>
                        <a:buNone/>
                      </a:pPr>
                      <a:r>
                        <a:rPr lang="en" b="1"/>
                        <a:t>2</a:t>
                      </a:r>
                    </a:p>
                  </a:txBody>
                  <a:tcPr marL="91425" marR="91425" marT="91425" marB="91425"/>
                </a:tc>
                <a:tc>
                  <a:txBody>
                    <a:bodyPr/>
                    <a:lstStyle/>
                    <a:p>
                      <a:pPr lvl="0">
                        <a:spcBef>
                          <a:spcPts val="0"/>
                        </a:spcBef>
                        <a:buNone/>
                      </a:pPr>
                      <a:endParaRPr/>
                    </a:p>
                  </a:txBody>
                  <a:tcPr marL="91425" marR="91425" marT="91425" marB="91425"/>
                </a:tc>
              </a:tr>
              <a:tr h="1491250">
                <a:tc>
                  <a:txBody>
                    <a:bodyPr/>
                    <a:lstStyle/>
                    <a:p>
                      <a:pPr lv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79" name="Shape 79"/>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discovery of gold in California spread beyond the borders of the United States. Drought and excessive flooding (depending on the region in China) had made farming a barely sustainable enterprise for many Chinese peasants. Farmers from these troubled regions of China eagerly listened to the stories about gold in California. Many, searching for a better life and prosperity, borrowed money to make the transpacific journey to California. Many hoped to return to China with enough wealth to provide for their struggling families.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80" name="Shape 80"/>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81" name="Shape 81"/>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82" name="Shape 82"/>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
                                            <p:txEl>
                                              <p:pRg st="0" end="0"/>
                                            </p:txEl>
                                          </p:spTgt>
                                        </p:tgtEl>
                                        <p:attrNameLst>
                                          <p:attrName>style.visibility</p:attrName>
                                        </p:attrNameLst>
                                      </p:cBhvr>
                                      <p:to>
                                        <p:strVal val="visible"/>
                                      </p:to>
                                    </p:set>
                                    <p:animEffect transition="in" filter="fade">
                                      <p:cBhvr>
                                        <p:cTn id="7" dur="1000"/>
                                        <p:tgtEl>
                                          <p:spTgt spid="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xEl>
                                              <p:pRg st="1" end="1"/>
                                            </p:txEl>
                                          </p:spTgt>
                                        </p:tgtEl>
                                        <p:attrNameLst>
                                          <p:attrName>style.visibility</p:attrName>
                                        </p:attrNameLst>
                                      </p:cBhvr>
                                      <p:to>
                                        <p:strVal val="visible"/>
                                      </p:to>
                                    </p:set>
                                    <p:animEffect transition="in" filter="fade">
                                      <p:cBhvr>
                                        <p:cTn id="12" dur="1000"/>
                                        <p:tgtEl>
                                          <p:spTgt spid="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
                                            <p:txEl>
                                              <p:pRg st="2" end="2"/>
                                            </p:txEl>
                                          </p:spTgt>
                                        </p:tgtEl>
                                        <p:attrNameLst>
                                          <p:attrName>style.visibility</p:attrName>
                                        </p:attrNameLst>
                                      </p:cBhvr>
                                      <p:to>
                                        <p:strVal val="visible"/>
                                      </p:to>
                                    </p:set>
                                    <p:animEffect transition="in" filter="fade">
                                      <p:cBhvr>
                                        <p:cTn id="17" dur="1000"/>
                                        <p:tgtEl>
                                          <p:spTgt spid="8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
                                            <p:txEl>
                                              <p:pRg st="3" end="3"/>
                                            </p:txEl>
                                          </p:spTgt>
                                        </p:tgtEl>
                                        <p:attrNameLst>
                                          <p:attrName>style.visibility</p:attrName>
                                        </p:attrNameLst>
                                      </p:cBhvr>
                                      <p:to>
                                        <p:strVal val="visible"/>
                                      </p:to>
                                    </p:set>
                                    <p:animEffect transition="in" filter="fade">
                                      <p:cBhvr>
                                        <p:cTn id="22" dur="1000"/>
                                        <p:tgtEl>
                                          <p:spTgt spid="8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1">
                                            <p:txEl>
                                              <p:pRg st="4" end="4"/>
                                            </p:txEl>
                                          </p:spTgt>
                                        </p:tgtEl>
                                        <p:attrNameLst>
                                          <p:attrName>style.visibility</p:attrName>
                                        </p:attrNameLst>
                                      </p:cBhvr>
                                      <p:to>
                                        <p:strVal val="visible"/>
                                      </p:to>
                                    </p:set>
                                    <p:animEffect transition="in" filter="fade">
                                      <p:cBhvr>
                                        <p:cTn id="27" dur="1000"/>
                                        <p:tgtEl>
                                          <p:spTgt spid="8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a:spcBef>
                <a:spcPts val="0"/>
              </a:spcBef>
              <a:buClr>
                <a:schemeClr val="dk1"/>
              </a:buClr>
              <a:buSzPct val="36666"/>
              <a:buFont typeface="Arial"/>
              <a:buNone/>
            </a:pPr>
            <a:r>
              <a:rPr lang="en" sz="3000"/>
              <a:t>Scenario 1</a:t>
            </a:r>
          </a:p>
        </p:txBody>
      </p:sp>
      <p:sp>
        <p:nvSpPr>
          <p:cNvPr id="88" name="Shape 88"/>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a:spcBef>
                <a:spcPts val="0"/>
              </a:spcBef>
              <a:buNone/>
            </a:pPr>
            <a:r>
              <a:rPr lang="en" sz="1800" b="1"/>
              <a:t>Word of the </a:t>
            </a:r>
            <a:r>
              <a:rPr lang="en" sz="1800" b="1">
                <a:highlight>
                  <a:srgbClr val="F4CCCC"/>
                </a:highlight>
              </a:rPr>
              <a:t>discovery of gold</a:t>
            </a:r>
            <a:r>
              <a:rPr lang="en" sz="1800" b="1"/>
              <a:t> in California spread beyond the borders of the United States. Drought and excessive flooding (depending on the region in China) had made farming a barely sustainable enterprise for many Chinese peasants. Farmers from these troubled regions of China eagerly listened to the stories about gold in California. Many, searching for a better life and prosperity, borrowed money to make the transpacific journey to California. Many hoped to return to China with enough wealth to provide for their struggling families.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89" name="Shape 89"/>
          <p:cNvSpPr txBox="1"/>
          <p:nvPr/>
        </p:nvSpPr>
        <p:spPr>
          <a:xfrm>
            <a:off x="7842650" y="465566"/>
            <a:ext cx="1104300" cy="377700"/>
          </a:xfrm>
          <a:prstGeom prst="rect">
            <a:avLst/>
          </a:prstGeom>
          <a:noFill/>
          <a:ln>
            <a:noFill/>
          </a:ln>
        </p:spPr>
        <p:txBody>
          <a:bodyPr lIns="91425" tIns="91425" rIns="91425" bIns="91425" anchor="t" anchorCtr="0">
            <a:noAutofit/>
          </a:bodyPr>
          <a:lstStyle/>
          <a:p>
            <a:pPr lvl="0">
              <a:spcBef>
                <a:spcPts val="0"/>
              </a:spcBef>
              <a:buNone/>
            </a:pPr>
            <a:r>
              <a:rPr lang="en" b="1"/>
              <a:t>Skill - I Do</a:t>
            </a:r>
          </a:p>
        </p:txBody>
      </p:sp>
      <p:sp>
        <p:nvSpPr>
          <p:cNvPr id="90" name="Shape 90"/>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a:spcBef>
                <a:spcPts val="0"/>
              </a:spcBef>
              <a:buAutoNum type="arabicPeriod"/>
            </a:pPr>
            <a:r>
              <a:rPr lang="en" b="1"/>
              <a:t>Transfer to the Graphic Organizer.</a:t>
            </a:r>
          </a:p>
        </p:txBody>
      </p:sp>
      <p:sp>
        <p:nvSpPr>
          <p:cNvPr id="91" name="Shape 9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97" name="Shape 97"/>
          <p:cNvGraphicFramePr/>
          <p:nvPr/>
        </p:nvGraphicFramePr>
        <p:xfrm>
          <a:off x="471575" y="1636450"/>
          <a:ext cx="8113425" cy="4974950"/>
        </p:xfrm>
        <a:graphic>
          <a:graphicData uri="http://schemas.openxmlformats.org/drawingml/2006/table">
            <a:tbl>
              <a:tblPr>
                <a:noFill/>
                <a:tableStyleId>{99E7E276-D226-4DD6-96AB-CA4504DABDB7}</a:tableStyleId>
              </a:tblPr>
              <a:tblGrid>
                <a:gridCol w="502275"/>
                <a:gridCol w="3554450"/>
                <a:gridCol w="432300"/>
                <a:gridCol w="3624400"/>
              </a:tblGrid>
              <a:tr h="486750">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505700">
                <a:tc>
                  <a:txBody>
                    <a:bodyPr/>
                    <a:lstStyle/>
                    <a:p>
                      <a:pPr lvl="0" rtl="0">
                        <a:spcBef>
                          <a:spcPts val="0"/>
                        </a:spcBef>
                        <a:buNone/>
                      </a:pPr>
                      <a:r>
                        <a:rPr lang="en" b="1"/>
                        <a:t>1</a:t>
                      </a:r>
                    </a:p>
                  </a:txBody>
                  <a:tcPr marL="91425" marR="91425" marT="91425" marB="91425"/>
                </a:tc>
                <a:tc>
                  <a:txBody>
                    <a:bodyPr/>
                    <a:lstStyle/>
                    <a:p>
                      <a:pPr lvl="0" rtl="0">
                        <a:spcBef>
                          <a:spcPts val="0"/>
                        </a:spcBef>
                        <a:buNone/>
                      </a:pPr>
                      <a:endParaRP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800" b="1">
                          <a:solidFill>
                            <a:schemeClr val="dk1"/>
                          </a:solidFill>
                          <a:highlight>
                            <a:srgbClr val="F4CCCC"/>
                          </a:highlight>
                        </a:rPr>
                        <a:t>discovery of gold</a:t>
                      </a:r>
                    </a:p>
                  </a:txBody>
                  <a:tcPr marL="91425" marR="91425" marT="91425" marB="91425"/>
                </a:tc>
              </a:tr>
              <a:tr h="1491250">
                <a:tc>
                  <a:txBody>
                    <a:bodyPr/>
                    <a:lstStyle/>
                    <a:p>
                      <a:pPr lvl="0" rtl="0">
                        <a:spcBef>
                          <a:spcPts val="0"/>
                        </a:spcBef>
                        <a:buNone/>
                      </a:pPr>
                      <a:r>
                        <a:rPr lang="en" b="1"/>
                        <a:t>2</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a:spcBef>
                          <a:spcPts val="0"/>
                        </a:spcBef>
                        <a:buNone/>
                      </a:pPr>
                      <a:endParaRPr/>
                    </a:p>
                  </a:txBody>
                  <a:tcPr marL="91425" marR="91425" marT="91425" marB="91425"/>
                </a:tc>
              </a:tr>
              <a:tr h="1491250">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103" name="Shape 103"/>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a:t>
            </a:r>
            <a:r>
              <a:rPr lang="en" sz="1800" b="1">
                <a:highlight>
                  <a:srgbClr val="F4CCCC"/>
                </a:highlight>
              </a:rPr>
              <a:t>discovery of gold</a:t>
            </a:r>
            <a:r>
              <a:rPr lang="en" sz="1800" b="1"/>
              <a:t> in California spread beyond the borders of the United States. </a:t>
            </a:r>
            <a:r>
              <a:rPr lang="en" sz="1800" b="1">
                <a:highlight>
                  <a:srgbClr val="FFF2CC"/>
                </a:highlight>
              </a:rPr>
              <a:t>Drought and excessive flooding</a:t>
            </a:r>
            <a:r>
              <a:rPr lang="en" sz="1800" b="1"/>
              <a:t> (depending on the region in China) had made farming a barely sustainable enterprise for many Chinese peasants. Farmers from these troubled regions of China eagerly listened to the stories about gold in California. Many, searching for a better life and prosperity, borrowed money to make the transpacific journey to California. Many hoped to return to China with enough wealth to provide for their struggling families.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104" name="Shape 104"/>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105" name="Shape 105"/>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106" name="Shape 106"/>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112" name="Shape 11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lvl="0" rtl="0">
                        <a:spcBef>
                          <a:spcPts val="600"/>
                        </a:spcBef>
                        <a:buNone/>
                      </a:pPr>
                      <a:endParaRPr sz="1600"/>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endParaRPr sz="1600" b="1">
                        <a:solidFill>
                          <a:schemeClr val="dk1"/>
                        </a:solidFill>
                        <a:highlight>
                          <a:srgbClr val="F4CCCC"/>
                        </a:highlight>
                      </a:endParaRP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118" name="Shape 118"/>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a:t>
            </a:r>
            <a:r>
              <a:rPr lang="en" sz="1800" b="1">
                <a:highlight>
                  <a:srgbClr val="F4CCCC"/>
                </a:highlight>
              </a:rPr>
              <a:t>discovery of gold</a:t>
            </a:r>
            <a:r>
              <a:rPr lang="en" sz="1800" b="1"/>
              <a:t> in California spread beyond the borders of the United States. </a:t>
            </a:r>
            <a:r>
              <a:rPr lang="en" sz="1800" b="1">
                <a:highlight>
                  <a:srgbClr val="FFF2CC"/>
                </a:highlight>
              </a:rPr>
              <a:t>Drought and excessive flooding</a:t>
            </a:r>
            <a:r>
              <a:rPr lang="en" sz="1800" b="1"/>
              <a:t> (depending on the region in China) had made farming a barely sustainable enterprise for many Chinese peasants. Farmers from these troubled regions of China eagerly listened to the stories about gold in California. Many, searching for a </a:t>
            </a:r>
            <a:r>
              <a:rPr lang="en" sz="1800" b="1">
                <a:highlight>
                  <a:srgbClr val="F4CCCC"/>
                </a:highlight>
              </a:rPr>
              <a:t>better life and prosperity</a:t>
            </a:r>
            <a:r>
              <a:rPr lang="en" sz="1800" b="1"/>
              <a:t>, borrowed money to make the transpacific journey to California. Many hoped to return to China with enough wealth to provide for their struggling families.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119" name="Shape 119"/>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120" name="Shape 120"/>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121" name="Shape 12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127" name="Shape 127"/>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lvl="0" rtl="0">
                        <a:spcBef>
                          <a:spcPts val="600"/>
                        </a:spcBef>
                        <a:buNone/>
                      </a:pPr>
                      <a:endParaRPr sz="1600"/>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better life and prosperity</a:t>
                      </a:r>
                    </a:p>
                    <a:p>
                      <a:pPr lvl="0" rtl="0">
                        <a:spcBef>
                          <a:spcPts val="600"/>
                        </a:spcBef>
                        <a:buNone/>
                      </a:pPr>
                      <a:endParaRPr sz="1600" b="1">
                        <a:solidFill>
                          <a:schemeClr val="dk1"/>
                        </a:solidFill>
                        <a:highlight>
                          <a:srgbClr val="F4CCCC"/>
                        </a:highlight>
                      </a:endParaRP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133" name="Shape 133"/>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a:t>
            </a:r>
            <a:r>
              <a:rPr lang="en" sz="1800" b="1">
                <a:highlight>
                  <a:srgbClr val="F4CCCC"/>
                </a:highlight>
              </a:rPr>
              <a:t>discovery of gold</a:t>
            </a:r>
            <a:r>
              <a:rPr lang="en" sz="1800" b="1"/>
              <a:t> in California spread beyond the borders of the United States. </a:t>
            </a:r>
            <a:r>
              <a:rPr lang="en" sz="1800" b="1">
                <a:highlight>
                  <a:srgbClr val="FFF2CC"/>
                </a:highlight>
              </a:rPr>
              <a:t>Drought and excessive flooding</a:t>
            </a:r>
            <a:r>
              <a:rPr lang="en" sz="1800" b="1"/>
              <a:t> (depending on the region in China) had made farming a barely sustainable enterprise for many Chinese peasants. Farmers from these troubled regions of China eagerly listened to the stories about gold in California. Many, searching for a </a:t>
            </a:r>
            <a:r>
              <a:rPr lang="en" sz="1800" b="1">
                <a:highlight>
                  <a:srgbClr val="F4CCCC"/>
                </a:highlight>
              </a:rPr>
              <a:t>better life and prosperity</a:t>
            </a:r>
            <a:r>
              <a:rPr lang="en" sz="1800" b="1"/>
              <a:t>, borrowed money to make the transpacific journey to California. Many hoped to return to China with </a:t>
            </a:r>
            <a:r>
              <a:rPr lang="en" sz="1800" b="1">
                <a:highlight>
                  <a:srgbClr val="F4CCCC"/>
                </a:highlight>
              </a:rPr>
              <a:t>enough wealth</a:t>
            </a:r>
            <a:r>
              <a:rPr lang="en" sz="1800" b="1"/>
              <a:t> to provide for their struggling families.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134" name="Shape 134"/>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135" name="Shape 135"/>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136" name="Shape 136"/>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1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142" name="Shape 14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lvl="0" rtl="0">
                        <a:spcBef>
                          <a:spcPts val="600"/>
                        </a:spcBef>
                        <a:buNone/>
                      </a:pPr>
                      <a:endParaRPr sz="1600"/>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148" name="Shape 148"/>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a:t>
            </a:r>
            <a:r>
              <a:rPr lang="en" sz="1800" b="1">
                <a:highlight>
                  <a:srgbClr val="F4CCCC"/>
                </a:highlight>
              </a:rPr>
              <a:t>discovery of gold</a:t>
            </a:r>
            <a:r>
              <a:rPr lang="en" sz="1800" b="1"/>
              <a:t> in California spread beyond the borders of the United States. </a:t>
            </a:r>
            <a:r>
              <a:rPr lang="en" sz="1800" b="1">
                <a:highlight>
                  <a:srgbClr val="FFF2CC"/>
                </a:highlight>
              </a:rPr>
              <a:t>Drought and excessive flooding</a:t>
            </a:r>
            <a:r>
              <a:rPr lang="en" sz="1800" b="1"/>
              <a:t> (depending on the region in China) had made farming a barely sustainable enterprise for many Chinese peasants. Farmers from these troubled regions of China eagerly listened to the stories about gold in California. Many, searching for a </a:t>
            </a:r>
            <a:r>
              <a:rPr lang="en" sz="1800" b="1">
                <a:highlight>
                  <a:srgbClr val="F4CCCC"/>
                </a:highlight>
              </a:rPr>
              <a:t>better life and prosperity</a:t>
            </a:r>
            <a:r>
              <a:rPr lang="en" sz="1800" b="1"/>
              <a:t>, borrowed money to make the transpacific journey to California. Many hoped to return to China with </a:t>
            </a:r>
            <a:r>
              <a:rPr lang="en" sz="1800" b="1">
                <a:highlight>
                  <a:srgbClr val="F4CCCC"/>
                </a:highlight>
              </a:rPr>
              <a:t>enough wealth</a:t>
            </a:r>
            <a:r>
              <a:rPr lang="en" sz="1800" b="1"/>
              <a:t> to provide for their </a:t>
            </a:r>
            <a:r>
              <a:rPr lang="en" sz="1800" b="1">
                <a:highlight>
                  <a:srgbClr val="FFF2CC"/>
                </a:highlight>
              </a:rPr>
              <a:t>struggling families</a:t>
            </a:r>
            <a:r>
              <a:rPr lang="en" sz="1800" b="1"/>
              <a:t>. Chinese immigrants, who were familiar with hardship, tended to have more patience and dedication than other miners in the region. They often worked in mines that others had given up on. Persistence occasionally paid off and Chinese workers were able to capitalize on their venture.</a:t>
            </a:r>
          </a:p>
        </p:txBody>
      </p:sp>
      <p:sp>
        <p:nvSpPr>
          <p:cNvPr id="149" name="Shape 149"/>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150" name="Shape 150"/>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151" name="Shape 15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10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157" name="Shape 157"/>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endParaRPr sz="1600"/>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1</a:t>
            </a:r>
          </a:p>
        </p:txBody>
      </p:sp>
      <p:sp>
        <p:nvSpPr>
          <p:cNvPr id="163" name="Shape 163"/>
          <p:cNvSpPr txBox="1">
            <a:spLocks noGrp="1"/>
          </p:cNvSpPr>
          <p:nvPr>
            <p:ph type="body" idx="1"/>
          </p:nvPr>
        </p:nvSpPr>
        <p:spPr>
          <a:xfrm>
            <a:off x="2139475" y="1417833"/>
            <a:ext cx="7004400" cy="5364600"/>
          </a:xfrm>
          <a:prstGeom prst="rect">
            <a:avLst/>
          </a:prstGeom>
        </p:spPr>
        <p:txBody>
          <a:bodyPr lIns="91425" tIns="91425" rIns="91425" bIns="91425" anchor="t" anchorCtr="0">
            <a:noAutofit/>
          </a:bodyPr>
          <a:lstStyle/>
          <a:p>
            <a:pPr lvl="0" rtl="0">
              <a:spcBef>
                <a:spcPts val="0"/>
              </a:spcBef>
              <a:buNone/>
            </a:pPr>
            <a:r>
              <a:rPr lang="en" sz="1800" b="1"/>
              <a:t>Word of the </a:t>
            </a:r>
            <a:r>
              <a:rPr lang="en" sz="1800" b="1">
                <a:highlight>
                  <a:srgbClr val="F4CCCC"/>
                </a:highlight>
              </a:rPr>
              <a:t>discovery of gold</a:t>
            </a:r>
            <a:r>
              <a:rPr lang="en" sz="1800" b="1"/>
              <a:t> in California spread beyond the borders of the United States. </a:t>
            </a:r>
            <a:r>
              <a:rPr lang="en" sz="1800" b="1">
                <a:highlight>
                  <a:srgbClr val="FFF2CC"/>
                </a:highlight>
              </a:rPr>
              <a:t>Drought and excessive flooding</a:t>
            </a:r>
            <a:r>
              <a:rPr lang="en" sz="1800" b="1"/>
              <a:t> (depending on the region in China) had made farming a barely sustainable enterprise for many Chinese peasants. Farmers from these troubled regions of China eagerly listened to the stories about gold in California. Many, searching for a </a:t>
            </a:r>
            <a:r>
              <a:rPr lang="en" sz="1800" b="1">
                <a:highlight>
                  <a:srgbClr val="F4CCCC"/>
                </a:highlight>
              </a:rPr>
              <a:t>better life and prosperity</a:t>
            </a:r>
            <a:r>
              <a:rPr lang="en" sz="1800" b="1"/>
              <a:t>, borrowed money to make the transpacific journey to California. Many hoped to return to China with </a:t>
            </a:r>
            <a:r>
              <a:rPr lang="en" sz="1800" b="1">
                <a:highlight>
                  <a:srgbClr val="F4CCCC"/>
                </a:highlight>
              </a:rPr>
              <a:t>enough wealth</a:t>
            </a:r>
            <a:r>
              <a:rPr lang="en" sz="1800" b="1"/>
              <a:t> to provide for their </a:t>
            </a:r>
            <a:r>
              <a:rPr lang="en" sz="1800" b="1">
                <a:highlight>
                  <a:srgbClr val="FFF2CC"/>
                </a:highlight>
              </a:rPr>
              <a:t>struggling families</a:t>
            </a:r>
            <a:r>
              <a:rPr lang="en" sz="1800" b="1"/>
              <a:t>. Chinese immigrants, who were </a:t>
            </a:r>
            <a:r>
              <a:rPr lang="en" sz="1800" b="1">
                <a:highlight>
                  <a:srgbClr val="FFF2CC"/>
                </a:highlight>
              </a:rPr>
              <a:t>familiar with hardship</a:t>
            </a:r>
            <a:r>
              <a:rPr lang="en" sz="1800" b="1"/>
              <a:t>, tended to have more patience and dedication than other miners in the region. They often worked in mines that others had given up on. Persistence occasionally paid off and Chinese workers were able to capitalize on their venture.</a:t>
            </a:r>
          </a:p>
        </p:txBody>
      </p:sp>
      <p:sp>
        <p:nvSpPr>
          <p:cNvPr id="164" name="Shape 164"/>
          <p:cNvSpPr txBox="1"/>
          <p:nvPr/>
        </p:nvSpPr>
        <p:spPr>
          <a:xfrm>
            <a:off x="7842650" y="465566"/>
            <a:ext cx="1104300" cy="377700"/>
          </a:xfrm>
          <a:prstGeom prst="rect">
            <a:avLst/>
          </a:prstGeom>
          <a:noFill/>
          <a:ln>
            <a:noFill/>
          </a:ln>
        </p:spPr>
        <p:txBody>
          <a:bodyPr lIns="91425" tIns="91425" rIns="91425" bIns="91425" anchor="t" anchorCtr="0">
            <a:noAutofit/>
          </a:bodyPr>
          <a:lstStyle/>
          <a:p>
            <a:pPr lvl="0" rtl="0">
              <a:spcBef>
                <a:spcPts val="0"/>
              </a:spcBef>
              <a:buNone/>
            </a:pPr>
            <a:r>
              <a:rPr lang="en" b="1"/>
              <a:t>Skill - I Do</a:t>
            </a:r>
          </a:p>
        </p:txBody>
      </p:sp>
      <p:sp>
        <p:nvSpPr>
          <p:cNvPr id="165" name="Shape 165"/>
          <p:cNvSpPr txBox="1"/>
          <p:nvPr/>
        </p:nvSpPr>
        <p:spPr>
          <a:xfrm>
            <a:off x="7950" y="1545133"/>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t>Steps:</a:t>
            </a:r>
          </a:p>
          <a:p>
            <a:pPr marL="457200" lvl="0" indent="-228600" rtl="0">
              <a:spcBef>
                <a:spcPts val="0"/>
              </a:spcBef>
              <a:buAutoNum type="arabicPeriod"/>
            </a:pPr>
            <a:r>
              <a:rPr lang="en" b="1"/>
              <a:t>Read the text.</a:t>
            </a:r>
          </a:p>
          <a:p>
            <a:pPr marL="457200" lvl="0" indent="-228600" rtl="0">
              <a:spcBef>
                <a:spcPts val="0"/>
              </a:spcBef>
              <a:buAutoNum type="arabicPeriod"/>
            </a:pPr>
            <a:r>
              <a:rPr lang="en" b="1">
                <a:highlight>
                  <a:srgbClr val="FFF2CC"/>
                </a:highlight>
              </a:rPr>
              <a:t>Highlight Push Factors </a:t>
            </a:r>
            <a:r>
              <a:rPr lang="en" b="1">
                <a:solidFill>
                  <a:schemeClr val="dk1"/>
                </a:solidFill>
                <a:highlight>
                  <a:srgbClr val="FFF2CC"/>
                </a:highlight>
              </a:rPr>
              <a:t>Yellow</a:t>
            </a:r>
            <a:r>
              <a:rPr lang="en" b="1"/>
              <a:t>.</a:t>
            </a:r>
          </a:p>
          <a:p>
            <a:pPr marL="457200" lvl="0" indent="-228600" rtl="0">
              <a:spcBef>
                <a:spcPts val="0"/>
              </a:spcBef>
              <a:buAutoNum type="arabicPeriod"/>
            </a:pPr>
            <a:r>
              <a:rPr lang="en" b="1">
                <a:highlight>
                  <a:srgbClr val="F4CCCC"/>
                </a:highlight>
              </a:rPr>
              <a:t>Highlight Pull Factors Pink.</a:t>
            </a:r>
          </a:p>
          <a:p>
            <a:pPr marL="457200" lvl="0" indent="-228600" rtl="0">
              <a:spcBef>
                <a:spcPts val="0"/>
              </a:spcBef>
              <a:buAutoNum type="arabicPeriod"/>
            </a:pPr>
            <a:r>
              <a:rPr lang="en" b="1"/>
              <a:t>Transfer to the Graphic Organizer.</a:t>
            </a:r>
          </a:p>
        </p:txBody>
      </p:sp>
      <p:sp>
        <p:nvSpPr>
          <p:cNvPr id="166" name="Shape 166"/>
          <p:cNvSpPr txBox="1">
            <a:spLocks noGrp="1"/>
          </p:cNvSpPr>
          <p:nvPr>
            <p:ph type="body" idx="1"/>
          </p:nvPr>
        </p:nvSpPr>
        <p:spPr>
          <a:xfrm>
            <a:off x="112650" y="3874825"/>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381000" y="274633"/>
            <a:ext cx="84945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172" name="Shape 17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2</a:t>
            </a:r>
          </a:p>
        </p:txBody>
      </p:sp>
      <p:sp>
        <p:nvSpPr>
          <p:cNvPr id="178" name="Shape 178"/>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Factories in Northern cities needed workers to meet the government’s demand for war supplies. With their workforce overseas, the factories began hiring workers that had once been overlooked and disregarded. African Americans from the South who had experienced racism, violence, bigotry, and poverty for most of their lives saw an opportunity for a better life in the slightly more tolerant Northern cities. Between 1910 and 1920, nearly half a million African Americans migrated from the South to Northern cities such as Chicago, Detroit, Cleveland, St. Louis, and New York City. </a:t>
            </a:r>
          </a:p>
        </p:txBody>
      </p:sp>
      <p:sp>
        <p:nvSpPr>
          <p:cNvPr id="179" name="Shape 179"/>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180" name="Shape 180"/>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181" name="Shape 18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10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a:spcBef>
                <a:spcPts val="0"/>
              </a:spcBef>
              <a:buNone/>
            </a:pPr>
            <a:r>
              <a:rPr lang="en"/>
              <a:t>Graphic Organizer - Push/Pull Factors</a:t>
            </a:r>
          </a:p>
        </p:txBody>
      </p:sp>
      <p:graphicFrame>
        <p:nvGraphicFramePr>
          <p:cNvPr id="187" name="Shape 187"/>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Clr>
                          <a:schemeClr val="dk1"/>
                        </a:buClr>
                        <a:buSzPct val="68750"/>
                        <a:buFont typeface="Arial"/>
                        <a:buNone/>
                      </a:pPr>
                      <a:r>
                        <a:rPr lang="en" sz="1600" b="1">
                          <a:solidFill>
                            <a:schemeClr val="dk1"/>
                          </a:solidFill>
                          <a:highlight>
                            <a:srgbClr val="F4CCCC"/>
                          </a:highlight>
                        </a:rPr>
                        <a:t>life and prosperity</a:t>
                      </a:r>
                    </a:p>
                    <a:p>
                      <a:pPr lvl="0" rtl="0">
                        <a:spcBef>
                          <a:spcPts val="600"/>
                        </a:spcBef>
                        <a:buClr>
                          <a:schemeClr val="dk1"/>
                        </a:buClr>
                        <a:buSzPct val="68750"/>
                        <a:buFont typeface="Arial"/>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69850" rtl="0">
                        <a:spcBef>
                          <a:spcPts val="600"/>
                        </a:spcBef>
                        <a:buClr>
                          <a:schemeClr val="dk1"/>
                        </a:buClr>
                        <a:buSzPct val="68750"/>
                        <a:buFont typeface="Arial"/>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2</a:t>
            </a:r>
          </a:p>
        </p:txBody>
      </p:sp>
      <p:sp>
        <p:nvSpPr>
          <p:cNvPr id="193" name="Shape 193"/>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a:t>
            </a:r>
            <a:r>
              <a:rPr lang="en" sz="1800" b="1">
                <a:highlight>
                  <a:srgbClr val="F4CCCC"/>
                </a:highlight>
              </a:rPr>
              <a:t>Factories in Northern cities needed workers</a:t>
            </a:r>
            <a:r>
              <a:rPr lang="en" sz="1800" b="1"/>
              <a:t> to meet the government’s demand for war supplies. With their workforce overseas, the factories began hiring workers that had once been overlooked and disregarded. African Americans from the South who had experienced racism, violence, bigotry, and poverty for most of their lives saw an opportunity for a better life in the slightly more tolerant Northern cities. Between 1910 and 1920, nearly half a million African Americans migrated from the South to Northern cities such as Chicago, Detroit, Cleveland, St. Louis, and New York City. </a:t>
            </a:r>
          </a:p>
        </p:txBody>
      </p:sp>
      <p:sp>
        <p:nvSpPr>
          <p:cNvPr id="194" name="Shape 194"/>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195" name="Shape 195"/>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196" name="Shape 196"/>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10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202" name="Shape 20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0" rtl="0">
                        <a:spcBef>
                          <a:spcPts val="600"/>
                        </a:spcBef>
                        <a:buNone/>
                      </a:pPr>
                      <a:r>
                        <a:rPr lang="en" sz="1600" b="1">
                          <a:solidFill>
                            <a:schemeClr val="dk1"/>
                          </a:solidFill>
                          <a:highlight>
                            <a:srgbClr val="F4CCCC"/>
                          </a:highlight>
                        </a:rPr>
                        <a:t>Factories in Northern cities needed workers</a:t>
                      </a:r>
                    </a:p>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2</a:t>
            </a:r>
          </a:p>
        </p:txBody>
      </p:sp>
      <p:sp>
        <p:nvSpPr>
          <p:cNvPr id="208" name="Shape 208"/>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a:t>
            </a:r>
            <a:r>
              <a:rPr lang="en" sz="1800" b="1">
                <a:highlight>
                  <a:srgbClr val="F4CCCC"/>
                </a:highlight>
              </a:rPr>
              <a:t>Factories in Northern cities needed workers</a:t>
            </a:r>
            <a:r>
              <a:rPr lang="en" sz="1800" b="1"/>
              <a:t> to meet the government’s demand for war supplies. With their workforce overseas, the </a:t>
            </a:r>
            <a:r>
              <a:rPr lang="en" sz="1800" b="1">
                <a:highlight>
                  <a:srgbClr val="F4CCCC"/>
                </a:highlight>
              </a:rPr>
              <a:t>factories began hiring workers</a:t>
            </a:r>
            <a:r>
              <a:rPr lang="en" sz="1800" b="1"/>
              <a:t> that had once been overlooked and disregarded. African Americans from the South who had experienced racism, violence, bigotry, and poverty for most of their lives saw an opportunity for a better life in the slightly more tolerant Northern cities. Between 1910 and 1920, nearly half a million African Americans migrated from the South to Northern cities such as Chicago, Detroit, Cleveland, St. Louis, and New York City. </a:t>
            </a:r>
          </a:p>
        </p:txBody>
      </p:sp>
      <p:sp>
        <p:nvSpPr>
          <p:cNvPr id="209" name="Shape 209"/>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210" name="Shape 210"/>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211" name="Shape 21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1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217" name="Shape 217"/>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0" rtl="0">
                        <a:spcBef>
                          <a:spcPts val="600"/>
                        </a:spcBef>
                        <a:buNone/>
                      </a:pPr>
                      <a:r>
                        <a:rPr lang="en" sz="1600" b="1">
                          <a:solidFill>
                            <a:schemeClr val="dk1"/>
                          </a:solidFill>
                          <a:highlight>
                            <a:srgbClr val="F4CCCC"/>
                          </a:highlight>
                        </a:rPr>
                        <a:t>Factories in Northern cities needed workers</a:t>
                      </a:r>
                    </a:p>
                    <a:p>
                      <a:pPr marL="0" lvl="0" indent="0" rtl="0">
                        <a:spcBef>
                          <a:spcPts val="600"/>
                        </a:spcBef>
                        <a:buNone/>
                      </a:pPr>
                      <a:r>
                        <a:rPr lang="en" sz="1600" b="1">
                          <a:solidFill>
                            <a:schemeClr val="dk1"/>
                          </a:solidFill>
                          <a:highlight>
                            <a:srgbClr val="F4CCCC"/>
                          </a:highlight>
                        </a:rPr>
                        <a:t>factories began hiring workers</a:t>
                      </a:r>
                    </a:p>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2</a:t>
            </a:r>
          </a:p>
        </p:txBody>
      </p:sp>
      <p:sp>
        <p:nvSpPr>
          <p:cNvPr id="223" name="Shape 223"/>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a:t>
            </a:r>
            <a:r>
              <a:rPr lang="en" sz="1800" b="1">
                <a:highlight>
                  <a:srgbClr val="F4CCCC"/>
                </a:highlight>
              </a:rPr>
              <a:t>Factories in Northern cities needed workers</a:t>
            </a:r>
            <a:r>
              <a:rPr lang="en" sz="1800" b="1"/>
              <a:t> to meet the government’s demand for war supplies. With their workforce overseas, the </a:t>
            </a:r>
            <a:r>
              <a:rPr lang="en" sz="1800" b="1">
                <a:highlight>
                  <a:srgbClr val="F4CCCC"/>
                </a:highlight>
              </a:rPr>
              <a:t>factories began hiring workers</a:t>
            </a:r>
            <a:r>
              <a:rPr lang="en" sz="1800" b="1"/>
              <a:t> that had once been </a:t>
            </a:r>
            <a:r>
              <a:rPr lang="en" sz="1800" b="1">
                <a:highlight>
                  <a:srgbClr val="FFF2CC"/>
                </a:highlight>
              </a:rPr>
              <a:t>overlooked and disregarded</a:t>
            </a:r>
            <a:r>
              <a:rPr lang="en" sz="1800" b="1"/>
              <a:t>. African Americans from the South who had experienced racism, violence, bigotry, and poverty for most of their lives saw an opportunity for a better life in the slightly more tolerant Northern cities. Between 1910 and 1920, nearly half a million African Americans migrated from the South to Northern cities such as Chicago, Detroit, Cleveland, St. Louis, and New York City. </a:t>
            </a:r>
          </a:p>
        </p:txBody>
      </p:sp>
      <p:sp>
        <p:nvSpPr>
          <p:cNvPr id="224" name="Shape 224"/>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225" name="Shape 225"/>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226" name="Shape 226"/>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10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232" name="Shape 23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FF2CC"/>
                          </a:highlight>
                        </a:rPr>
                        <a:t>overlooked and disregarded</a:t>
                      </a:r>
                    </a:p>
                    <a:p>
                      <a:pPr marL="0" lvl="0" indent="0" rtl="0">
                        <a:spcBef>
                          <a:spcPts val="600"/>
                        </a:spcBef>
                        <a:buNone/>
                      </a:pPr>
                      <a:endParaRPr sz="1600"/>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0" rtl="0">
                        <a:spcBef>
                          <a:spcPts val="600"/>
                        </a:spcBef>
                        <a:buNone/>
                      </a:pPr>
                      <a:r>
                        <a:rPr lang="en" sz="1600" b="1">
                          <a:solidFill>
                            <a:schemeClr val="dk1"/>
                          </a:solidFill>
                          <a:highlight>
                            <a:srgbClr val="F4CCCC"/>
                          </a:highlight>
                        </a:rPr>
                        <a:t>Factories in Northern cities needed workers</a:t>
                      </a:r>
                    </a:p>
                    <a:p>
                      <a:pPr marL="0" lvl="0" indent="0" rtl="0">
                        <a:spcBef>
                          <a:spcPts val="600"/>
                        </a:spcBef>
                        <a:buNone/>
                      </a:pPr>
                      <a:r>
                        <a:rPr lang="en" sz="1600" b="1">
                          <a:solidFill>
                            <a:schemeClr val="dk1"/>
                          </a:solidFill>
                          <a:highlight>
                            <a:srgbClr val="F4CCCC"/>
                          </a:highlight>
                        </a:rPr>
                        <a:t>factories began hiring workers</a:t>
                      </a:r>
                    </a:p>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Shape 23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Clr>
                <a:schemeClr val="dk1"/>
              </a:buClr>
              <a:buSzPct val="36666"/>
              <a:buFont typeface="Arial"/>
              <a:buNone/>
            </a:pPr>
            <a:r>
              <a:rPr lang="en" sz="3000"/>
              <a:t>Scenario 2</a:t>
            </a:r>
          </a:p>
        </p:txBody>
      </p:sp>
      <p:sp>
        <p:nvSpPr>
          <p:cNvPr id="238" name="Shape 238"/>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a:t>
            </a:r>
            <a:r>
              <a:rPr lang="en" sz="1800" b="1">
                <a:highlight>
                  <a:srgbClr val="F4CCCC"/>
                </a:highlight>
              </a:rPr>
              <a:t>Factories in Northern cities needed workers</a:t>
            </a:r>
            <a:r>
              <a:rPr lang="en" sz="1800" b="1"/>
              <a:t> to meet the government’s demand for war supplies. With their workforce overseas, the </a:t>
            </a:r>
            <a:r>
              <a:rPr lang="en" sz="1800" b="1">
                <a:highlight>
                  <a:srgbClr val="F4CCCC"/>
                </a:highlight>
              </a:rPr>
              <a:t>factories began hiring workers</a:t>
            </a:r>
            <a:r>
              <a:rPr lang="en" sz="1800" b="1"/>
              <a:t> that had once been </a:t>
            </a:r>
            <a:r>
              <a:rPr lang="en" sz="1800" b="1">
                <a:highlight>
                  <a:srgbClr val="FFF2CC"/>
                </a:highlight>
              </a:rPr>
              <a:t>overlooked and disregarded</a:t>
            </a:r>
            <a:r>
              <a:rPr lang="en" sz="1800" b="1"/>
              <a:t>. African Americans from the South who had experienced </a:t>
            </a:r>
            <a:r>
              <a:rPr lang="en" sz="1800" b="1">
                <a:highlight>
                  <a:srgbClr val="FFF2CC"/>
                </a:highlight>
              </a:rPr>
              <a:t>racism, violence, bigotry, and poverty</a:t>
            </a:r>
            <a:r>
              <a:rPr lang="en" sz="1800" b="1"/>
              <a:t> for most of their lives saw an opportunity for a better life in the slightly more tolerant Northern cities. Between 1910 and 1920, nearly half a million African Americans migrated from the South to Northern cities such as Chicago, Detroit, Cleveland, St. Louis, and New York City. </a:t>
            </a:r>
          </a:p>
        </p:txBody>
      </p:sp>
      <p:sp>
        <p:nvSpPr>
          <p:cNvPr id="239" name="Shape 239"/>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240" name="Shape 240"/>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241" name="Shape 241"/>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10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247" name="Shape 247"/>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FF2CC"/>
                          </a:highlight>
                        </a:rPr>
                        <a:t>overlooked and disregarded</a:t>
                      </a:r>
                    </a:p>
                    <a:p>
                      <a:pPr marL="0" lvl="0" indent="0" rtl="0">
                        <a:spcBef>
                          <a:spcPts val="600"/>
                        </a:spcBef>
                        <a:buNone/>
                      </a:pPr>
                      <a:r>
                        <a:rPr lang="en" sz="1600" b="1">
                          <a:solidFill>
                            <a:schemeClr val="dk1"/>
                          </a:solidFill>
                          <a:highlight>
                            <a:srgbClr val="FFF2CC"/>
                          </a:highlight>
                        </a:rPr>
                        <a:t>racism, violence, bigotry, and poverty</a:t>
                      </a:r>
                      <a:r>
                        <a:rPr lang="en" sz="1600">
                          <a:solidFill>
                            <a:schemeClr val="dk1"/>
                          </a:solidFill>
                        </a:rPr>
                        <a:t> </a:t>
                      </a:r>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0" rtl="0">
                        <a:spcBef>
                          <a:spcPts val="600"/>
                        </a:spcBef>
                        <a:buNone/>
                      </a:pPr>
                      <a:r>
                        <a:rPr lang="en" sz="1600" b="1">
                          <a:solidFill>
                            <a:schemeClr val="dk1"/>
                          </a:solidFill>
                          <a:highlight>
                            <a:srgbClr val="F4CCCC"/>
                          </a:highlight>
                        </a:rPr>
                        <a:t>Factories in Northern cities needed workers</a:t>
                      </a:r>
                    </a:p>
                    <a:p>
                      <a:pPr marL="0" lvl="0" indent="0" rtl="0">
                        <a:spcBef>
                          <a:spcPts val="600"/>
                        </a:spcBef>
                        <a:buNone/>
                      </a:pPr>
                      <a:r>
                        <a:rPr lang="en" sz="1600" b="1">
                          <a:solidFill>
                            <a:schemeClr val="dk1"/>
                          </a:solidFill>
                          <a:highlight>
                            <a:srgbClr val="F4CCCC"/>
                          </a:highlight>
                        </a:rPr>
                        <a:t>factories began hiring workers</a:t>
                      </a:r>
                    </a:p>
                    <a:p>
                      <a:pPr marL="0" lvl="0" indent="0" rtl="0">
                        <a:spcBef>
                          <a:spcPts val="600"/>
                        </a:spcBef>
                        <a:buNone/>
                      </a:pPr>
                      <a:endParaRPr sz="1600"/>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None/>
            </a:pPr>
            <a:r>
              <a:rPr lang="en" sz="3000"/>
              <a:t>Scenario 2</a:t>
            </a:r>
          </a:p>
        </p:txBody>
      </p:sp>
      <p:sp>
        <p:nvSpPr>
          <p:cNvPr id="253" name="Shape 253"/>
          <p:cNvSpPr txBox="1">
            <a:spLocks noGrp="1"/>
          </p:cNvSpPr>
          <p:nvPr>
            <p:ph type="body" idx="1"/>
          </p:nvPr>
        </p:nvSpPr>
        <p:spPr>
          <a:xfrm>
            <a:off x="1973575" y="1417833"/>
            <a:ext cx="7170600" cy="4967700"/>
          </a:xfrm>
          <a:prstGeom prst="rect">
            <a:avLst/>
          </a:prstGeom>
        </p:spPr>
        <p:txBody>
          <a:bodyPr lIns="91425" tIns="91425" rIns="91425" bIns="91425" anchor="t" anchorCtr="0">
            <a:noAutofit/>
          </a:bodyPr>
          <a:lstStyle/>
          <a:p>
            <a:pPr lvl="0" rtl="0">
              <a:spcBef>
                <a:spcPts val="0"/>
              </a:spcBef>
              <a:buNone/>
            </a:pPr>
            <a:r>
              <a:rPr lang="en" sz="1800" b="1"/>
              <a:t>When the United States entered WWI, hundreds of thousands of soldiers were sent off to Europe. Left behind was a massive </a:t>
            </a:r>
            <a:r>
              <a:rPr lang="en" sz="1800" b="1">
                <a:highlight>
                  <a:srgbClr val="F4CCCC"/>
                </a:highlight>
              </a:rPr>
              <a:t>labor shortage</a:t>
            </a:r>
            <a:r>
              <a:rPr lang="en" sz="1800" b="1"/>
              <a:t>, particularly in the industrialized cities of the Northern states. </a:t>
            </a:r>
            <a:r>
              <a:rPr lang="en" sz="1800" b="1">
                <a:highlight>
                  <a:srgbClr val="F4CCCC"/>
                </a:highlight>
              </a:rPr>
              <a:t>Factories in Northern cities needed workers</a:t>
            </a:r>
            <a:r>
              <a:rPr lang="en" sz="1800" b="1"/>
              <a:t> to meet the government’s demand for war supplies. With their workforce overseas, the </a:t>
            </a:r>
            <a:r>
              <a:rPr lang="en" sz="1800" b="1">
                <a:highlight>
                  <a:srgbClr val="F4CCCC"/>
                </a:highlight>
              </a:rPr>
              <a:t>factories began hiring workers</a:t>
            </a:r>
            <a:r>
              <a:rPr lang="en" sz="1800" b="1"/>
              <a:t> that had once been </a:t>
            </a:r>
            <a:r>
              <a:rPr lang="en" sz="1800" b="1">
                <a:highlight>
                  <a:srgbClr val="FFF2CC"/>
                </a:highlight>
              </a:rPr>
              <a:t>overlooked and disregarded</a:t>
            </a:r>
            <a:r>
              <a:rPr lang="en" sz="1800" b="1"/>
              <a:t>. African Americans from the South who had experienced </a:t>
            </a:r>
            <a:r>
              <a:rPr lang="en" sz="1800" b="1">
                <a:highlight>
                  <a:srgbClr val="FFF2CC"/>
                </a:highlight>
              </a:rPr>
              <a:t>racism, violence, bigotry, and poverty</a:t>
            </a:r>
            <a:r>
              <a:rPr lang="en" sz="1800" b="1"/>
              <a:t> for most of their lives saw an </a:t>
            </a:r>
            <a:r>
              <a:rPr lang="en" sz="1800" b="1">
                <a:highlight>
                  <a:srgbClr val="F4CCCC"/>
                </a:highlight>
              </a:rPr>
              <a:t>opportunity for a better life in the slightly more tolerant Northern cities</a:t>
            </a:r>
            <a:r>
              <a:rPr lang="en" sz="1800" b="1"/>
              <a:t>. Between 1910 and 1920, nearly half a million African Americans migrated from the South to Northern cities such as Chicago, Detroit, Cleveland, St. Louis, and New York City. </a:t>
            </a:r>
          </a:p>
        </p:txBody>
      </p:sp>
      <p:sp>
        <p:nvSpPr>
          <p:cNvPr id="254" name="Shape 254"/>
          <p:cNvSpPr txBox="1"/>
          <p:nvPr/>
        </p:nvSpPr>
        <p:spPr>
          <a:xfrm>
            <a:off x="7795475" y="452966"/>
            <a:ext cx="1264800" cy="377700"/>
          </a:xfrm>
          <a:prstGeom prst="rect">
            <a:avLst/>
          </a:prstGeom>
          <a:noFill/>
          <a:ln>
            <a:noFill/>
          </a:ln>
        </p:spPr>
        <p:txBody>
          <a:bodyPr lIns="91425" tIns="91425" rIns="91425" bIns="91425" anchor="t" anchorCtr="0">
            <a:noAutofit/>
          </a:bodyPr>
          <a:lstStyle/>
          <a:p>
            <a:pPr lvl="0" rtl="0">
              <a:spcBef>
                <a:spcPts val="0"/>
              </a:spcBef>
              <a:buNone/>
            </a:pPr>
            <a:r>
              <a:rPr lang="en" b="1"/>
              <a:t>Skill - We Do</a:t>
            </a:r>
          </a:p>
        </p:txBody>
      </p:sp>
      <p:sp>
        <p:nvSpPr>
          <p:cNvPr id="255" name="Shape 255"/>
          <p:cNvSpPr txBox="1"/>
          <p:nvPr/>
        </p:nvSpPr>
        <p:spPr>
          <a:xfrm>
            <a:off x="34950" y="1540466"/>
            <a:ext cx="2017200" cy="25233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p:txBody>
      </p:sp>
      <p:sp>
        <p:nvSpPr>
          <p:cNvPr id="256" name="Shape 256"/>
          <p:cNvSpPr txBox="1">
            <a:spLocks noGrp="1"/>
          </p:cNvSpPr>
          <p:nvPr>
            <p:ph type="body" idx="1"/>
          </p:nvPr>
        </p:nvSpPr>
        <p:spPr>
          <a:xfrm>
            <a:off x="112650" y="38657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10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149900" y="274650"/>
            <a:ext cx="8536800" cy="1143300"/>
          </a:xfrm>
          <a:prstGeom prst="rect">
            <a:avLst/>
          </a:prstGeom>
        </p:spPr>
        <p:txBody>
          <a:bodyPr lIns="91425" tIns="91425" rIns="91425" bIns="91425" anchor="b" anchorCtr="0">
            <a:noAutofit/>
          </a:bodyPr>
          <a:lstStyle/>
          <a:p>
            <a:pPr lvl="0" rtl="0">
              <a:spcBef>
                <a:spcPts val="0"/>
              </a:spcBef>
              <a:buNone/>
            </a:pPr>
            <a:r>
              <a:rPr lang="en"/>
              <a:t>Graphic Organizer - Push/Pull Factors</a:t>
            </a:r>
          </a:p>
        </p:txBody>
      </p:sp>
      <p:graphicFrame>
        <p:nvGraphicFramePr>
          <p:cNvPr id="262" name="Shape 262"/>
          <p:cNvGraphicFramePr/>
          <p:nvPr/>
        </p:nvGraphicFramePr>
        <p:xfrm>
          <a:off x="471575" y="1636450"/>
          <a:ext cx="8113425" cy="5116375"/>
        </p:xfrm>
        <a:graphic>
          <a:graphicData uri="http://schemas.openxmlformats.org/drawingml/2006/table">
            <a:tbl>
              <a:tblPr>
                <a:noFill/>
                <a:tableStyleId>{99E7E276-D226-4DD6-96AB-CA4504DABDB7}</a:tableStyleId>
              </a:tblPr>
              <a:tblGrid>
                <a:gridCol w="502275"/>
                <a:gridCol w="3554450"/>
                <a:gridCol w="432300"/>
                <a:gridCol w="3624400"/>
              </a:tblGrid>
              <a:tr h="403375">
                <a:tc gridSpan="2">
                  <a:txBody>
                    <a:bodyPr/>
                    <a:lstStyle/>
                    <a:p>
                      <a:pPr lvl="0" algn="ctr" rtl="0">
                        <a:spcBef>
                          <a:spcPts val="0"/>
                        </a:spcBef>
                        <a:buNone/>
                      </a:pPr>
                      <a:r>
                        <a:rPr lang="en" b="1">
                          <a:solidFill>
                            <a:schemeClr val="dk1"/>
                          </a:solidFill>
                        </a:rPr>
                        <a:t>PUSH FACTORS</a:t>
                      </a:r>
                    </a:p>
                  </a:txBody>
                  <a:tcPr marL="91425" marR="91425" marT="91425" marB="91425"/>
                </a:tc>
                <a:tc hMerge="1">
                  <a:txBody>
                    <a:bodyPr/>
                    <a:lstStyle/>
                    <a:p>
                      <a:endParaRPr lang="en-US"/>
                    </a:p>
                  </a:txBody>
                  <a:tcPr/>
                </a:tc>
                <a:tc gridSpan="2">
                  <a:txBody>
                    <a:bodyPr/>
                    <a:lstStyle/>
                    <a:p>
                      <a:pPr lvl="0" algn="ctr" rtl="0">
                        <a:spcBef>
                          <a:spcPts val="0"/>
                        </a:spcBef>
                        <a:buNone/>
                      </a:pPr>
                      <a:r>
                        <a:rPr lang="en" b="1">
                          <a:solidFill>
                            <a:schemeClr val="dk1"/>
                          </a:solidFill>
                        </a:rPr>
                        <a:t>PULL FACTORS</a:t>
                      </a:r>
                    </a:p>
                  </a:txBody>
                  <a:tcPr marL="91425" marR="91425" marT="91425" marB="91425"/>
                </a:tc>
                <a:tc hMerge="1">
                  <a:txBody>
                    <a:bodyPr/>
                    <a:lstStyle/>
                    <a:p>
                      <a:endParaRPr lang="en-US"/>
                    </a:p>
                  </a:txBody>
                  <a:tcPr/>
                </a:tc>
              </a:tr>
              <a:tr h="1247800">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FF2CC"/>
                          </a:highlight>
                        </a:rPr>
                        <a:t>Drought and excessive flooding</a:t>
                      </a:r>
                    </a:p>
                    <a:p>
                      <a:pPr marL="0" lvl="0" indent="0" rtl="0">
                        <a:spcBef>
                          <a:spcPts val="600"/>
                        </a:spcBef>
                        <a:buNone/>
                      </a:pPr>
                      <a:r>
                        <a:rPr lang="en" sz="1600" b="1">
                          <a:solidFill>
                            <a:schemeClr val="dk1"/>
                          </a:solidFill>
                          <a:highlight>
                            <a:srgbClr val="FFF2CC"/>
                          </a:highlight>
                        </a:rPr>
                        <a:t>struggling families</a:t>
                      </a:r>
                    </a:p>
                    <a:p>
                      <a:pPr lvl="0" rtl="0">
                        <a:spcBef>
                          <a:spcPts val="600"/>
                        </a:spcBef>
                        <a:buNone/>
                      </a:pPr>
                      <a:r>
                        <a:rPr lang="en" sz="1600" b="1">
                          <a:solidFill>
                            <a:schemeClr val="dk1"/>
                          </a:solidFill>
                          <a:highlight>
                            <a:srgbClr val="FFF2CC"/>
                          </a:highlight>
                        </a:rPr>
                        <a:t>familiar with hardship</a:t>
                      </a:r>
                    </a:p>
                  </a:txBody>
                  <a:tcPr marL="91425" marR="91425" marT="91425" marB="91425"/>
                </a:tc>
                <a:tc>
                  <a:txBody>
                    <a:bodyPr/>
                    <a:lstStyle/>
                    <a:p>
                      <a:pPr lvl="0" rtl="0">
                        <a:spcBef>
                          <a:spcPts val="0"/>
                        </a:spcBef>
                        <a:buNone/>
                      </a:pPr>
                      <a:r>
                        <a:rPr lang="en" b="1"/>
                        <a:t>1</a:t>
                      </a:r>
                    </a:p>
                  </a:txBody>
                  <a:tcPr marL="91425" marR="91425" marT="91425" marB="91425"/>
                </a:tc>
                <a:tc>
                  <a:txBody>
                    <a:bodyPr/>
                    <a:lstStyle/>
                    <a:p>
                      <a:pPr lvl="0" rtl="0">
                        <a:spcBef>
                          <a:spcPts val="600"/>
                        </a:spcBef>
                        <a:buNone/>
                      </a:pPr>
                      <a:r>
                        <a:rPr lang="en" sz="1600" b="1">
                          <a:solidFill>
                            <a:schemeClr val="dk1"/>
                          </a:solidFill>
                          <a:highlight>
                            <a:srgbClr val="F4CCCC"/>
                          </a:highlight>
                        </a:rPr>
                        <a:t>discovery of gold</a:t>
                      </a:r>
                    </a:p>
                    <a:p>
                      <a:pPr lvl="0" rtl="0">
                        <a:spcBef>
                          <a:spcPts val="600"/>
                        </a:spcBef>
                        <a:buNone/>
                      </a:pPr>
                      <a:r>
                        <a:rPr lang="en" sz="1600" b="1">
                          <a:solidFill>
                            <a:schemeClr val="dk1"/>
                          </a:solidFill>
                          <a:highlight>
                            <a:srgbClr val="F4CCCC"/>
                          </a:highlight>
                        </a:rPr>
                        <a:t>life and prosperity</a:t>
                      </a:r>
                    </a:p>
                    <a:p>
                      <a:pPr lvl="0" rtl="0">
                        <a:spcBef>
                          <a:spcPts val="600"/>
                        </a:spcBef>
                        <a:buNone/>
                      </a:pPr>
                      <a:r>
                        <a:rPr lang="en" sz="1600" b="1">
                          <a:solidFill>
                            <a:schemeClr val="dk1"/>
                          </a:solidFill>
                          <a:highlight>
                            <a:srgbClr val="F4CCCC"/>
                          </a:highlight>
                        </a:rPr>
                        <a:t>enough wealth</a:t>
                      </a:r>
                    </a:p>
                  </a:txBody>
                  <a:tcPr marL="91425" marR="91425" marT="91425" marB="91425"/>
                </a:tc>
              </a:tr>
              <a:tr h="2229375">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FF2CC"/>
                          </a:highlight>
                        </a:rPr>
                        <a:t>overlooked and disregarded</a:t>
                      </a:r>
                    </a:p>
                    <a:p>
                      <a:pPr marL="0" lvl="0" indent="0" rtl="0">
                        <a:spcBef>
                          <a:spcPts val="600"/>
                        </a:spcBef>
                        <a:buNone/>
                      </a:pPr>
                      <a:r>
                        <a:rPr lang="en" sz="1600" b="1">
                          <a:solidFill>
                            <a:schemeClr val="dk1"/>
                          </a:solidFill>
                          <a:highlight>
                            <a:srgbClr val="FFF2CC"/>
                          </a:highlight>
                        </a:rPr>
                        <a:t>racism, violence, bigotry, and poverty</a:t>
                      </a:r>
                      <a:r>
                        <a:rPr lang="en" sz="1600">
                          <a:solidFill>
                            <a:schemeClr val="dk1"/>
                          </a:solidFill>
                        </a:rPr>
                        <a:t> </a:t>
                      </a:r>
                    </a:p>
                  </a:txBody>
                  <a:tcPr marL="91425" marR="91425" marT="91425" marB="91425"/>
                </a:tc>
                <a:tc>
                  <a:txBody>
                    <a:bodyPr/>
                    <a:lstStyle/>
                    <a:p>
                      <a:pPr lvl="0" rtl="0">
                        <a:spcBef>
                          <a:spcPts val="0"/>
                        </a:spcBef>
                        <a:buNone/>
                      </a:pPr>
                      <a:r>
                        <a:rPr lang="en" b="1"/>
                        <a:t>2</a:t>
                      </a:r>
                    </a:p>
                  </a:txBody>
                  <a:tcPr marL="91425" marR="91425" marT="91425" marB="91425"/>
                </a:tc>
                <a:tc>
                  <a:txBody>
                    <a:bodyPr/>
                    <a:lstStyle/>
                    <a:p>
                      <a:pPr lvl="0" rtl="0">
                        <a:spcBef>
                          <a:spcPts val="600"/>
                        </a:spcBef>
                        <a:buNone/>
                      </a:pPr>
                      <a:r>
                        <a:rPr lang="en" sz="1600" b="1">
                          <a:solidFill>
                            <a:schemeClr val="dk1"/>
                          </a:solidFill>
                          <a:highlight>
                            <a:srgbClr val="F4CCCC"/>
                          </a:highlight>
                        </a:rPr>
                        <a:t>labor shortage</a:t>
                      </a:r>
                    </a:p>
                    <a:p>
                      <a:pPr marL="0" lvl="0" indent="0" rtl="0">
                        <a:spcBef>
                          <a:spcPts val="600"/>
                        </a:spcBef>
                        <a:buNone/>
                      </a:pPr>
                      <a:r>
                        <a:rPr lang="en" sz="1600" b="1">
                          <a:solidFill>
                            <a:schemeClr val="dk1"/>
                          </a:solidFill>
                          <a:highlight>
                            <a:srgbClr val="F4CCCC"/>
                          </a:highlight>
                        </a:rPr>
                        <a:t>Factories in Northern cities needed workers</a:t>
                      </a:r>
                    </a:p>
                    <a:p>
                      <a:pPr marL="0" lvl="0" indent="0" rtl="0">
                        <a:spcBef>
                          <a:spcPts val="600"/>
                        </a:spcBef>
                        <a:buNone/>
                      </a:pPr>
                      <a:r>
                        <a:rPr lang="en" sz="1600" b="1">
                          <a:solidFill>
                            <a:schemeClr val="dk1"/>
                          </a:solidFill>
                          <a:highlight>
                            <a:srgbClr val="F4CCCC"/>
                          </a:highlight>
                        </a:rPr>
                        <a:t>factories began hiring workers</a:t>
                      </a:r>
                    </a:p>
                    <a:p>
                      <a:pPr marL="0" lvl="0" indent="0" rtl="0">
                        <a:spcBef>
                          <a:spcPts val="600"/>
                        </a:spcBef>
                        <a:buNone/>
                      </a:pPr>
                      <a:r>
                        <a:rPr lang="en" sz="1600" b="1">
                          <a:solidFill>
                            <a:schemeClr val="dk1"/>
                          </a:solidFill>
                          <a:highlight>
                            <a:srgbClr val="F4CCCC"/>
                          </a:highlight>
                        </a:rPr>
                        <a:t>opportunity for a better life in the slightly more tolerant Northern cities</a:t>
                      </a:r>
                    </a:p>
                  </a:txBody>
                  <a:tcPr marL="91425" marR="91425" marT="91425" marB="91425"/>
                </a:tc>
              </a:tr>
              <a:tr h="1235825">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c>
                  <a:txBody>
                    <a:bodyPr/>
                    <a:lstStyle/>
                    <a:p>
                      <a:pPr lvl="0" rtl="0">
                        <a:spcBef>
                          <a:spcPts val="0"/>
                        </a:spcBef>
                        <a:buNone/>
                      </a:pPr>
                      <a:r>
                        <a:rPr lang="en" b="1"/>
                        <a:t>3</a:t>
                      </a:r>
                    </a:p>
                  </a:txBody>
                  <a:tcPr marL="91425" marR="91425" marT="91425" marB="91425"/>
                </a:tc>
                <a:tc>
                  <a:txBody>
                    <a:bodyPr/>
                    <a:lstStyle/>
                    <a:p>
                      <a:pPr lvl="0">
                        <a:spcBef>
                          <a:spcPts val="0"/>
                        </a:spcBef>
                        <a:buNone/>
                      </a:pPr>
                      <a:endParaRPr/>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a:spLocks noGrp="1"/>
          </p:cNvSpPr>
          <p:nvPr>
            <p:ph type="title"/>
          </p:nvPr>
        </p:nvSpPr>
        <p:spPr>
          <a:xfrm>
            <a:off x="457200" y="274637"/>
            <a:ext cx="8229600" cy="1143300"/>
          </a:xfrm>
          <a:prstGeom prst="rect">
            <a:avLst/>
          </a:prstGeom>
        </p:spPr>
        <p:txBody>
          <a:bodyPr lIns="91425" tIns="91425" rIns="91425" bIns="91425" anchor="b" anchorCtr="0">
            <a:noAutofit/>
          </a:bodyPr>
          <a:lstStyle/>
          <a:p>
            <a:pPr lvl="0">
              <a:spcBef>
                <a:spcPts val="0"/>
              </a:spcBef>
              <a:buNone/>
            </a:pPr>
            <a:r>
              <a:rPr lang="en" sz="3000"/>
              <a:t>Identifying Push/Pull Factors</a:t>
            </a:r>
          </a:p>
          <a:p>
            <a:pPr lvl="0" rtl="0">
              <a:spcBef>
                <a:spcPts val="0"/>
              </a:spcBef>
              <a:buNone/>
            </a:pPr>
            <a:r>
              <a:rPr lang="en" sz="3000"/>
              <a:t>Scenario 3</a:t>
            </a:r>
          </a:p>
        </p:txBody>
      </p:sp>
      <p:sp>
        <p:nvSpPr>
          <p:cNvPr id="268" name="Shape 268"/>
          <p:cNvSpPr txBox="1">
            <a:spLocks noGrp="1"/>
          </p:cNvSpPr>
          <p:nvPr>
            <p:ph type="body" idx="1"/>
          </p:nvPr>
        </p:nvSpPr>
        <p:spPr>
          <a:xfrm>
            <a:off x="2189525" y="1686200"/>
            <a:ext cx="6776100" cy="4699200"/>
          </a:xfrm>
          <a:prstGeom prst="rect">
            <a:avLst/>
          </a:prstGeom>
        </p:spPr>
        <p:txBody>
          <a:bodyPr lIns="91425" tIns="91425" rIns="91425" bIns="91425" anchor="t" anchorCtr="0">
            <a:noAutofit/>
          </a:bodyPr>
          <a:lstStyle/>
          <a:p>
            <a:pPr lvl="0" rtl="0">
              <a:spcBef>
                <a:spcPts val="0"/>
              </a:spcBef>
              <a:buNone/>
            </a:pPr>
            <a:r>
              <a:rPr lang="en" sz="1800" b="1"/>
              <a:t>Complete Scenario 3 - An Immigrant’s Story 1905</a:t>
            </a:r>
          </a:p>
          <a:p>
            <a:pPr lvl="0" rtl="0">
              <a:spcBef>
                <a:spcPts val="0"/>
              </a:spcBef>
              <a:buNone/>
            </a:pPr>
            <a:r>
              <a:rPr lang="en" sz="1800" b="1"/>
              <a:t>Read about Dominic’s reasons for leaving Poland and coming to the United States.</a:t>
            </a:r>
          </a:p>
          <a:p>
            <a:pPr lvl="0">
              <a:spcBef>
                <a:spcPts val="0"/>
              </a:spcBef>
              <a:buNone/>
            </a:pPr>
            <a:r>
              <a:rPr lang="en" sz="1800" b="1">
                <a:highlight>
                  <a:srgbClr val="FFF2CC"/>
                </a:highlight>
              </a:rPr>
              <a:t>Highlight the Push Factors in Yellow</a:t>
            </a:r>
          </a:p>
          <a:p>
            <a:pPr lvl="0" rtl="0">
              <a:spcBef>
                <a:spcPts val="0"/>
              </a:spcBef>
              <a:buNone/>
            </a:pPr>
            <a:r>
              <a:rPr lang="en" sz="1800" b="1">
                <a:highlight>
                  <a:srgbClr val="F4CCCC"/>
                </a:highlight>
              </a:rPr>
              <a:t>Highlight the Pull Factors in Pink.</a:t>
            </a:r>
          </a:p>
          <a:p>
            <a:pPr lvl="0" rtl="0">
              <a:spcBef>
                <a:spcPts val="0"/>
              </a:spcBef>
              <a:buClr>
                <a:schemeClr val="dk1"/>
              </a:buClr>
              <a:buSzPct val="61111"/>
              <a:buFont typeface="Arial"/>
              <a:buNone/>
            </a:pPr>
            <a:r>
              <a:rPr lang="en" sz="1800" b="1"/>
              <a:t>Write a summary paragraph of the push/pull factors that caused Dominic to leave Poland.</a:t>
            </a:r>
          </a:p>
        </p:txBody>
      </p:sp>
      <p:sp>
        <p:nvSpPr>
          <p:cNvPr id="269" name="Shape 269"/>
          <p:cNvSpPr txBox="1"/>
          <p:nvPr/>
        </p:nvSpPr>
        <p:spPr>
          <a:xfrm>
            <a:off x="7387775" y="452966"/>
            <a:ext cx="1672500" cy="964800"/>
          </a:xfrm>
          <a:prstGeom prst="rect">
            <a:avLst/>
          </a:prstGeom>
          <a:noFill/>
          <a:ln>
            <a:noFill/>
          </a:ln>
        </p:spPr>
        <p:txBody>
          <a:bodyPr lIns="91425" tIns="91425" rIns="91425" bIns="91425" anchor="t" anchorCtr="0">
            <a:noAutofit/>
          </a:bodyPr>
          <a:lstStyle/>
          <a:p>
            <a:pPr lvl="0" rtl="0">
              <a:spcBef>
                <a:spcPts val="0"/>
              </a:spcBef>
              <a:buNone/>
            </a:pPr>
            <a:r>
              <a:rPr lang="en" b="1"/>
              <a:t>Skill - You Do</a:t>
            </a:r>
          </a:p>
          <a:p>
            <a:pPr lvl="0" rtl="0">
              <a:spcBef>
                <a:spcPts val="0"/>
              </a:spcBef>
              <a:buNone/>
            </a:pPr>
            <a:r>
              <a:rPr lang="en" b="1"/>
              <a:t>Independent Practice</a:t>
            </a:r>
          </a:p>
        </p:txBody>
      </p:sp>
      <p:sp>
        <p:nvSpPr>
          <p:cNvPr id="270" name="Shape 270"/>
          <p:cNvSpPr txBox="1"/>
          <p:nvPr/>
        </p:nvSpPr>
        <p:spPr>
          <a:xfrm>
            <a:off x="0" y="1587066"/>
            <a:ext cx="2283900" cy="1987800"/>
          </a:xfrm>
          <a:prstGeom prst="rect">
            <a:avLst/>
          </a:prstGeom>
          <a:noFill/>
          <a:ln>
            <a:noFill/>
          </a:ln>
        </p:spPr>
        <p:txBody>
          <a:bodyPr lIns="91425" tIns="91425" rIns="91425" bIns="91425" anchor="t" anchorCtr="0">
            <a:noAutofit/>
          </a:bodyPr>
          <a:lstStyle/>
          <a:p>
            <a:pPr lvl="0" rtl="0">
              <a:spcBef>
                <a:spcPts val="0"/>
              </a:spcBef>
              <a:buNone/>
            </a:pPr>
            <a:r>
              <a:rPr lang="en" b="1">
                <a:solidFill>
                  <a:schemeClr val="dk1"/>
                </a:solidFill>
              </a:rPr>
              <a:t>Steps</a:t>
            </a:r>
          </a:p>
          <a:p>
            <a:pPr marL="457200" lvl="0" indent="-228600" rtl="0">
              <a:spcBef>
                <a:spcPts val="0"/>
              </a:spcBef>
              <a:buClr>
                <a:schemeClr val="dk1"/>
              </a:buClr>
              <a:buAutoNum type="arabicPeriod"/>
            </a:pPr>
            <a:r>
              <a:rPr lang="en" b="1">
                <a:solidFill>
                  <a:schemeClr val="dk1"/>
                </a:solidFill>
              </a:rPr>
              <a:t>Read the text.</a:t>
            </a:r>
          </a:p>
          <a:p>
            <a:pPr marL="457200" lvl="0" indent="-228600" rtl="0">
              <a:spcBef>
                <a:spcPts val="0"/>
              </a:spcBef>
              <a:buClr>
                <a:schemeClr val="dk1"/>
              </a:buClr>
              <a:buAutoNum type="arabicPeriod"/>
            </a:pPr>
            <a:r>
              <a:rPr lang="en" b="1">
                <a:solidFill>
                  <a:schemeClr val="dk1"/>
                </a:solidFill>
                <a:highlight>
                  <a:srgbClr val="FFF2CC"/>
                </a:highlight>
              </a:rPr>
              <a:t>Highlight Push Factors Yellow</a:t>
            </a:r>
            <a:r>
              <a:rPr lang="en" b="1">
                <a:solidFill>
                  <a:schemeClr val="dk1"/>
                </a:solidFill>
              </a:rPr>
              <a:t>.</a:t>
            </a:r>
          </a:p>
          <a:p>
            <a:pPr marL="457200" lvl="0" indent="-228600" rtl="0">
              <a:spcBef>
                <a:spcPts val="0"/>
              </a:spcBef>
              <a:buClr>
                <a:schemeClr val="dk1"/>
              </a:buClr>
              <a:buAutoNum type="arabicPeriod"/>
            </a:pPr>
            <a:r>
              <a:rPr lang="en" b="1">
                <a:solidFill>
                  <a:schemeClr val="dk1"/>
                </a:solidFill>
                <a:highlight>
                  <a:srgbClr val="F4CCCC"/>
                </a:highlight>
              </a:rPr>
              <a:t>Highlight Pull Factors Pink.</a:t>
            </a:r>
          </a:p>
          <a:p>
            <a:pPr marL="457200" lvl="0" indent="-228600" rtl="0">
              <a:spcBef>
                <a:spcPts val="0"/>
              </a:spcBef>
              <a:buClr>
                <a:schemeClr val="dk1"/>
              </a:buClr>
              <a:buAutoNum type="arabicPeriod"/>
            </a:pPr>
            <a:r>
              <a:rPr lang="en" b="1">
                <a:solidFill>
                  <a:schemeClr val="dk1"/>
                </a:solidFill>
              </a:rPr>
              <a:t>Transfer to the Graphic Organizer.</a:t>
            </a:r>
          </a:p>
          <a:p>
            <a:pPr lvl="0" rtl="0">
              <a:spcBef>
                <a:spcPts val="0"/>
              </a:spcBef>
              <a:buNone/>
            </a:pPr>
            <a:endParaRPr b="1"/>
          </a:p>
        </p:txBody>
      </p:sp>
      <p:sp>
        <p:nvSpPr>
          <p:cNvPr id="271" name="Shape 271"/>
          <p:cNvSpPr txBox="1">
            <a:spLocks noGrp="1"/>
          </p:cNvSpPr>
          <p:nvPr>
            <p:ph type="body" idx="1"/>
          </p:nvPr>
        </p:nvSpPr>
        <p:spPr>
          <a:xfrm>
            <a:off x="104700" y="3411600"/>
            <a:ext cx="2074500" cy="2712900"/>
          </a:xfrm>
          <a:prstGeom prst="rect">
            <a:avLst/>
          </a:prstGeom>
        </p:spPr>
        <p:txBody>
          <a:bodyPr lIns="91425" tIns="91425" rIns="91425" bIns="91425" anchor="t" anchorCtr="0">
            <a:noAutofit/>
          </a:bodyPr>
          <a:lstStyle/>
          <a:p>
            <a:pPr lvl="0" rtl="0">
              <a:spcBef>
                <a:spcPts val="0"/>
              </a:spcBef>
              <a:buNone/>
            </a:pPr>
            <a:r>
              <a:rPr lang="en" sz="1200" b="1">
                <a:solidFill>
                  <a:srgbClr val="FF0000"/>
                </a:solidFill>
              </a:rPr>
              <a:t>Definitions:</a:t>
            </a:r>
          </a:p>
          <a:p>
            <a:pPr lvl="0" rtl="0">
              <a:spcBef>
                <a:spcPts val="0"/>
              </a:spcBef>
              <a:buNone/>
            </a:pPr>
            <a:r>
              <a:rPr lang="en" sz="1200" b="1">
                <a:solidFill>
                  <a:srgbClr val="FF0000"/>
                </a:solidFill>
              </a:rPr>
              <a:t>Push Factor </a:t>
            </a:r>
            <a:r>
              <a:rPr lang="en" sz="1200" b="1"/>
              <a:t>- </a:t>
            </a:r>
            <a:r>
              <a:rPr lang="en" sz="1200" b="1">
                <a:solidFill>
                  <a:srgbClr val="222222"/>
                </a:solidFill>
                <a:highlight>
                  <a:srgbClr val="FFFFFF"/>
                </a:highlight>
              </a:rPr>
              <a:t>are those things that encourage a person to leave their home</a:t>
            </a:r>
            <a:r>
              <a:rPr lang="en" sz="1200" b="1"/>
              <a:t>.</a:t>
            </a:r>
          </a:p>
          <a:p>
            <a:pPr lvl="0" rtl="0">
              <a:spcBef>
                <a:spcPts val="0"/>
              </a:spcBef>
              <a:buNone/>
            </a:pPr>
            <a:r>
              <a:rPr lang="en" sz="1200" b="1">
                <a:solidFill>
                  <a:srgbClr val="FF0000"/>
                </a:solidFill>
              </a:rPr>
              <a:t>Pull Factor</a:t>
            </a:r>
            <a:r>
              <a:rPr lang="en" sz="1200" b="1"/>
              <a:t> - </a:t>
            </a:r>
            <a:r>
              <a:rPr lang="en" sz="1200" b="1">
                <a:highlight>
                  <a:srgbClr val="FFFFFF"/>
                </a:highlight>
              </a:rPr>
              <a:t>something that attracts </a:t>
            </a:r>
            <a:r>
              <a:rPr lang="en" sz="1200" b="1">
                <a:highlight>
                  <a:srgbClr val="FFFFFF"/>
                </a:highlight>
                <a:hlinkClick r:id="rId3"/>
              </a:rPr>
              <a:t>people</a:t>
            </a:r>
            <a:r>
              <a:rPr lang="en" sz="1200" b="1">
                <a:highlight>
                  <a:srgbClr val="FFFFFF"/>
                </a:highlight>
              </a:rPr>
              <a:t> to go and </a:t>
            </a:r>
            <a:r>
              <a:rPr lang="en" sz="1200" b="1">
                <a:highlight>
                  <a:srgbClr val="FFFFFF"/>
                </a:highlight>
                <a:hlinkClick r:id="rId4"/>
              </a:rPr>
              <a:t>live</a:t>
            </a:r>
            <a:r>
              <a:rPr lang="en" sz="1200" b="1">
                <a:highlight>
                  <a:srgbClr val="FFFFFF"/>
                </a:highlight>
              </a:rPr>
              <a:t> in a </a:t>
            </a:r>
            <a:r>
              <a:rPr lang="en" sz="1200" b="1">
                <a:highlight>
                  <a:srgbClr val="FFFFFF"/>
                </a:highlight>
                <a:hlinkClick r:id="rId5"/>
              </a:rPr>
              <a:t>particular</a:t>
            </a:r>
            <a:r>
              <a:rPr lang="en" sz="1200" b="1">
                <a:highlight>
                  <a:srgbClr val="FFFFFF"/>
                </a:highlight>
              </a:rPr>
              <a:t> </a:t>
            </a:r>
            <a:r>
              <a:rPr lang="en" sz="1200" b="1">
                <a:highlight>
                  <a:srgbClr val="FFFFFF"/>
                </a:highlight>
                <a:hlinkClick r:id="rId6"/>
              </a:rPr>
              <a:t>place</a:t>
            </a:r>
            <a:r>
              <a:rPr lang="en" sz="1200" b="1"/>
              <a:t>.</a:t>
            </a:r>
          </a:p>
          <a:p>
            <a:pPr lvl="0" rtl="0">
              <a:spcBef>
                <a:spcPts val="0"/>
              </a:spcBef>
              <a:buNone/>
            </a:pPr>
            <a:endParaRPr sz="1200" b="1"/>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p:nvPr/>
        </p:nvSpPr>
        <p:spPr>
          <a:xfrm>
            <a:off x="285750" y="302500"/>
            <a:ext cx="8520600" cy="6257400"/>
          </a:xfrm>
          <a:prstGeom prst="rect">
            <a:avLst/>
          </a:prstGeom>
          <a:noFill/>
          <a:ln>
            <a:noFill/>
          </a:ln>
        </p:spPr>
        <p:txBody>
          <a:bodyPr lIns="91425" tIns="91425" rIns="91425" bIns="91425" anchor="ctr" anchorCtr="0">
            <a:noAutofit/>
          </a:bodyPr>
          <a:lstStyle/>
          <a:p>
            <a:pPr lvl="0" algn="ctr" rtl="0">
              <a:lnSpc>
                <a:spcPct val="115000"/>
              </a:lnSpc>
              <a:spcBef>
                <a:spcPts val="0"/>
              </a:spcBef>
              <a:buNone/>
            </a:pPr>
            <a:r>
              <a:rPr lang="en" sz="1000" b="1">
                <a:solidFill>
                  <a:schemeClr val="dk1"/>
                </a:solidFill>
              </a:rPr>
              <a:t>Scenario 3 - AN IMMIGRANT’S STORY</a:t>
            </a:r>
          </a:p>
          <a:p>
            <a:pPr lvl="0" algn="ctr" rtl="0">
              <a:lnSpc>
                <a:spcPct val="115000"/>
              </a:lnSpc>
              <a:spcBef>
                <a:spcPts val="0"/>
              </a:spcBef>
              <a:buNone/>
            </a:pPr>
            <a:endParaRPr sz="1000" b="1">
              <a:solidFill>
                <a:schemeClr val="dk1"/>
              </a:solidFill>
            </a:endParaRPr>
          </a:p>
          <a:p>
            <a:pPr lvl="0" rtl="0">
              <a:lnSpc>
                <a:spcPct val="115000"/>
              </a:lnSpc>
              <a:spcBef>
                <a:spcPts val="0"/>
              </a:spcBef>
              <a:buNone/>
            </a:pPr>
            <a:r>
              <a:rPr lang="en" sz="1000" b="1" i="1">
                <a:solidFill>
                  <a:schemeClr val="dk1"/>
                </a:solidFill>
              </a:rPr>
              <a:t>Instructions: Below is the story of one of the millions of immigrants who have come to the United States. When reading personal stories, push factors and pull factors may not be written as explicitly as they are in the excerpts you just read. When reading personal stories, historians often need to fill in blanks, make assumptions, and separate necessary information from unnecessary information. Making assumptions can be risky and others may tend to disagree with your assumptions. Read the story below and do your best to identify why Dominik and his family were pushed away from Poland and pulled to the United States. Complete the sentence starters you see after the reading selection. </a:t>
            </a:r>
          </a:p>
          <a:p>
            <a:pPr lvl="0" rtl="0">
              <a:lnSpc>
                <a:spcPct val="115000"/>
              </a:lnSpc>
              <a:spcBef>
                <a:spcPts val="0"/>
              </a:spcBef>
              <a:buNone/>
            </a:pPr>
            <a:endParaRPr sz="1000" b="1">
              <a:solidFill>
                <a:schemeClr val="dk1"/>
              </a:solidFill>
            </a:endParaRPr>
          </a:p>
          <a:p>
            <a:pPr lvl="0" rtl="0">
              <a:lnSpc>
                <a:spcPct val="115000"/>
              </a:lnSpc>
              <a:spcBef>
                <a:spcPts val="0"/>
              </a:spcBef>
              <a:buNone/>
            </a:pPr>
            <a:r>
              <a:rPr lang="en" sz="1000" b="1">
                <a:solidFill>
                  <a:schemeClr val="dk1"/>
                </a:solidFill>
              </a:rPr>
              <a:t>My name is Dominik Zieba. I was born in Krakow, Poland in 1983 but most of my childhood I lived in a village called Czarna Tarnowska. I was born into a very poor family and we did not have much. While I was growing up in Poland, most of my family had already moved to America and my mother was applying for a visa so our entire family could come to the United States. </a:t>
            </a:r>
          </a:p>
          <a:p>
            <a:pPr lvl="0" rtl="0">
              <a:lnSpc>
                <a:spcPct val="115000"/>
              </a:lnSpc>
              <a:spcBef>
                <a:spcPts val="0"/>
              </a:spcBef>
              <a:buNone/>
            </a:pPr>
            <a:endParaRPr sz="1000" b="1">
              <a:solidFill>
                <a:schemeClr val="dk1"/>
              </a:solidFill>
            </a:endParaRPr>
          </a:p>
          <a:p>
            <a:pPr lvl="0" rtl="0">
              <a:lnSpc>
                <a:spcPct val="115000"/>
              </a:lnSpc>
              <a:spcBef>
                <a:spcPts val="0"/>
              </a:spcBef>
              <a:buNone/>
            </a:pPr>
            <a:r>
              <a:rPr lang="en" sz="1000" b="1">
                <a:solidFill>
                  <a:schemeClr val="dk1"/>
                </a:solidFill>
              </a:rPr>
              <a:t>While we were waiting for our approval or disapproval, we did what we could to manage. By “we” I mean my parents, they broke their backs to put food on the table every day. My dad walked two miles every morning to work because we did not have a car. Some people in our village owned a car, but we did not. While the economy and the corrupted Polish government were making it difficult for low income families to find jobs and food, Poland was still a beautiful place. There was no crime in the village; me, my friends and my 11 year old sister would play in the woods, our sandbox, or just simply walk around all hours in the night and no one minded. Poland at the time was still very safe, poor but safe. We were poor, but we were not unlucky because many children and families had it a lot worse so we felt blessed by God. </a:t>
            </a:r>
          </a:p>
          <a:p>
            <a:pPr lvl="0" rtl="0">
              <a:lnSpc>
                <a:spcPct val="115000"/>
              </a:lnSpc>
              <a:spcBef>
                <a:spcPts val="0"/>
              </a:spcBef>
              <a:buNone/>
            </a:pPr>
            <a:endParaRPr sz="1000" b="1">
              <a:solidFill>
                <a:schemeClr val="dk1"/>
              </a:solidFill>
            </a:endParaRPr>
          </a:p>
          <a:p>
            <a:pPr lvl="0" rtl="0">
              <a:lnSpc>
                <a:spcPct val="115000"/>
              </a:lnSpc>
              <a:spcBef>
                <a:spcPts val="0"/>
              </a:spcBef>
              <a:buNone/>
            </a:pPr>
            <a:r>
              <a:rPr lang="en" sz="1000" b="1">
                <a:solidFill>
                  <a:schemeClr val="dk1"/>
                </a:solidFill>
              </a:rPr>
              <a:t>When I turned nine years old our visa had finally been approved and my dad, mom, sister, and I jetted off to America. We lived in my grandma’s house for 2 years while my parents cleaned houses and offices to earn money for an apartment. Eventually we got an apartment and my family started saving for a townhouse. After we got our town house my family started saving up for a single family home. They climbed the ladder of the American Dream as they now live in a house with a fence and three cars. We went from a village in Poland where we didn’t even own a couch to me living on my own and my parents living on their own. </a:t>
            </a:r>
          </a:p>
          <a:p>
            <a:pPr lvl="0" rtl="0">
              <a:lnSpc>
                <a:spcPct val="115000"/>
              </a:lnSpc>
              <a:spcBef>
                <a:spcPts val="0"/>
              </a:spcBef>
              <a:buNone/>
            </a:pPr>
            <a:endParaRPr sz="1000" b="1">
              <a:solidFill>
                <a:schemeClr val="dk1"/>
              </a:solidFill>
            </a:endParaRPr>
          </a:p>
          <a:p>
            <a:pPr lvl="0" rtl="0">
              <a:lnSpc>
                <a:spcPct val="115000"/>
              </a:lnSpc>
              <a:spcBef>
                <a:spcPts val="0"/>
              </a:spcBef>
              <a:buNone/>
            </a:pPr>
            <a:r>
              <a:rPr lang="en" sz="1000" b="1">
                <a:solidFill>
                  <a:schemeClr val="dk1"/>
                </a:solidFill>
              </a:rPr>
              <a:t>When I graduated high school and began to appreciate what this country had given me, I registered to vote. I took an active role in my community because I now have my own son and a family and I do not wish for me and my son, what my dad and my mom went through. I keep my eyes on the news at all times and pay attention to the current events of this world, which will no doubt affect my son. America, this land, does not give out free handouts. My parents worked their butt off and they are the proof that hard work in this country does pay off. </a:t>
            </a:r>
          </a:p>
          <a:p>
            <a:pPr lvl="0" rtl="0">
              <a:lnSpc>
                <a:spcPct val="115000"/>
              </a:lnSpc>
              <a:spcBef>
                <a:spcPts val="0"/>
              </a:spcBef>
              <a:buNone/>
            </a:pPr>
            <a:endParaRPr sz="1000" b="1">
              <a:solidFill>
                <a:schemeClr val="dk1"/>
              </a:solidFill>
            </a:endParaRPr>
          </a:p>
          <a:p>
            <a:pPr lvl="0" rtl="0">
              <a:lnSpc>
                <a:spcPct val="115000"/>
              </a:lnSpc>
              <a:spcBef>
                <a:spcPts val="0"/>
              </a:spcBef>
              <a:buNone/>
            </a:pPr>
            <a:endParaRPr sz="1000" b="1">
              <a:solidFill>
                <a:schemeClr val="dk1"/>
              </a:solidFill>
            </a:endParaRPr>
          </a:p>
          <a:p>
            <a:pPr lvl="0" rtl="0">
              <a:lnSpc>
                <a:spcPct val="115000"/>
              </a:lnSpc>
              <a:spcBef>
                <a:spcPts val="0"/>
              </a:spcBef>
              <a:buNone/>
            </a:pPr>
            <a:endParaRPr sz="1000" b="1">
              <a:solidFill>
                <a:schemeClr val="dk1"/>
              </a:solidFill>
            </a:endParaRPr>
          </a:p>
          <a:p>
            <a:pPr lvl="0" rtl="0">
              <a:lnSpc>
                <a:spcPct val="115000"/>
              </a:lnSpc>
              <a:spcBef>
                <a:spcPts val="0"/>
              </a:spcBef>
              <a:buNone/>
            </a:pPr>
            <a:r>
              <a:rPr lang="en" sz="1000" b="1">
                <a:solidFill>
                  <a:schemeClr val="dk1"/>
                </a:solidFill>
              </a:rPr>
              <a:t>Write a paragraph summarizing the push and pull factors that brought Dominic to America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457200" y="262037"/>
            <a:ext cx="8229600" cy="1143300"/>
          </a:xfrm>
          <a:prstGeom prst="rect">
            <a:avLst/>
          </a:prstGeom>
        </p:spPr>
        <p:txBody>
          <a:bodyPr lIns="91425" tIns="91425" rIns="91425" bIns="91425" anchor="b" anchorCtr="0">
            <a:noAutofit/>
          </a:bodyPr>
          <a:lstStyle/>
          <a:p>
            <a:pPr lvl="0" rtl="0">
              <a:spcBef>
                <a:spcPts val="0"/>
              </a:spcBef>
              <a:buNone/>
            </a:pPr>
            <a:r>
              <a:rPr lang="en" sz="3000"/>
              <a:t>Relevance</a:t>
            </a:r>
          </a:p>
        </p:txBody>
      </p:sp>
      <p:sp>
        <p:nvSpPr>
          <p:cNvPr id="282" name="Shape 282"/>
          <p:cNvSpPr txBox="1">
            <a:spLocks noGrp="1"/>
          </p:cNvSpPr>
          <p:nvPr>
            <p:ph type="body" idx="1"/>
          </p:nvPr>
        </p:nvSpPr>
        <p:spPr>
          <a:xfrm>
            <a:off x="457275" y="1686200"/>
            <a:ext cx="8229600" cy="4699200"/>
          </a:xfrm>
          <a:prstGeom prst="rect">
            <a:avLst/>
          </a:prstGeom>
        </p:spPr>
        <p:txBody>
          <a:bodyPr lIns="91425" tIns="91425" rIns="91425" bIns="91425" anchor="t" anchorCtr="0">
            <a:noAutofit/>
          </a:bodyPr>
          <a:lstStyle/>
          <a:p>
            <a:pPr lvl="0" rtl="0">
              <a:spcBef>
                <a:spcPts val="0"/>
              </a:spcBef>
              <a:buNone/>
            </a:pPr>
            <a:r>
              <a:rPr lang="en" sz="2400" b="1"/>
              <a:t>Since America is made up of immigrants we need to understand the reasons they come and go.</a:t>
            </a:r>
          </a:p>
          <a:p>
            <a:pPr lvl="0" rtl="0">
              <a:spcBef>
                <a:spcPts val="0"/>
              </a:spcBef>
              <a:buNone/>
            </a:pPr>
            <a:endParaRPr sz="2400" b="1"/>
          </a:p>
          <a:p>
            <a:pPr lvl="0" rtl="0">
              <a:spcBef>
                <a:spcPts val="0"/>
              </a:spcBef>
              <a:buNone/>
            </a:pPr>
            <a:r>
              <a:rPr lang="en" sz="2400" b="1"/>
              <a:t>Why is it important for us to understand what pushes and pulls immigrants to America?</a:t>
            </a:r>
          </a:p>
          <a:p>
            <a:pPr lvl="0" rtl="0">
              <a:spcBef>
                <a:spcPts val="0"/>
              </a:spcBef>
              <a:buNone/>
            </a:pPr>
            <a:endParaRPr sz="900" b="1"/>
          </a:p>
          <a:p>
            <a:pPr lvl="0" rtl="0">
              <a:spcBef>
                <a:spcPts val="0"/>
              </a:spcBef>
              <a:buNone/>
            </a:pPr>
            <a:r>
              <a:rPr lang="en" sz="2400" b="1">
                <a:solidFill>
                  <a:srgbClr val="980000"/>
                </a:solidFill>
              </a:rPr>
              <a:t>“It is important to understand what pushes and pull immigrants because ______.”</a:t>
            </a:r>
          </a:p>
        </p:txBody>
      </p:sp>
      <p:sp>
        <p:nvSpPr>
          <p:cNvPr id="283" name="Shape 283"/>
          <p:cNvSpPr txBox="1"/>
          <p:nvPr/>
        </p:nvSpPr>
        <p:spPr>
          <a:xfrm>
            <a:off x="7795475" y="452966"/>
            <a:ext cx="1264800" cy="453300"/>
          </a:xfrm>
          <a:prstGeom prst="rect">
            <a:avLst/>
          </a:prstGeom>
          <a:noFill/>
          <a:ln>
            <a:noFill/>
          </a:ln>
        </p:spPr>
        <p:txBody>
          <a:bodyPr lIns="91425" tIns="91425" rIns="91425" bIns="91425" anchor="t" anchorCtr="0">
            <a:noAutofit/>
          </a:bodyPr>
          <a:lstStyle/>
          <a:p>
            <a:pPr lvl="0" rtl="0">
              <a:spcBef>
                <a:spcPts val="0"/>
              </a:spcBef>
              <a:buNone/>
            </a:pPr>
            <a:r>
              <a:rPr lang="en" b="1"/>
              <a:t>Relevance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2">
                                            <p:txEl>
                                              <p:pRg st="0" end="0"/>
                                            </p:txEl>
                                          </p:spTgt>
                                        </p:tgtEl>
                                        <p:attrNameLst>
                                          <p:attrName>style.visibility</p:attrName>
                                        </p:attrNameLst>
                                      </p:cBhvr>
                                      <p:to>
                                        <p:strVal val="visible"/>
                                      </p:to>
                                    </p:set>
                                    <p:animEffect transition="in" filter="fade">
                                      <p:cBhvr>
                                        <p:cTn id="7" dur="1000"/>
                                        <p:tgtEl>
                                          <p:spTgt spid="2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2">
                                            <p:txEl>
                                              <p:pRg st="1" end="1"/>
                                            </p:txEl>
                                          </p:spTgt>
                                        </p:tgtEl>
                                        <p:attrNameLst>
                                          <p:attrName>style.visibility</p:attrName>
                                        </p:attrNameLst>
                                      </p:cBhvr>
                                      <p:to>
                                        <p:strVal val="visible"/>
                                      </p:to>
                                    </p:set>
                                    <p:animEffect transition="in" filter="fade">
                                      <p:cBhvr>
                                        <p:cTn id="12" dur="1000"/>
                                        <p:tgtEl>
                                          <p:spTgt spid="2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2">
                                            <p:txEl>
                                              <p:pRg st="2" end="2"/>
                                            </p:txEl>
                                          </p:spTgt>
                                        </p:tgtEl>
                                        <p:attrNameLst>
                                          <p:attrName>style.visibility</p:attrName>
                                        </p:attrNameLst>
                                      </p:cBhvr>
                                      <p:to>
                                        <p:strVal val="visible"/>
                                      </p:to>
                                    </p:set>
                                    <p:animEffect transition="in" filter="fade">
                                      <p:cBhvr>
                                        <p:cTn id="17" dur="1000"/>
                                        <p:tgtEl>
                                          <p:spTgt spid="2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2">
                                            <p:txEl>
                                              <p:pRg st="3" end="3"/>
                                            </p:txEl>
                                          </p:spTgt>
                                        </p:tgtEl>
                                        <p:attrNameLst>
                                          <p:attrName>style.visibility</p:attrName>
                                        </p:attrNameLst>
                                      </p:cBhvr>
                                      <p:to>
                                        <p:strVal val="visible"/>
                                      </p:to>
                                    </p:set>
                                    <p:animEffect transition="in" filter="fade">
                                      <p:cBhvr>
                                        <p:cTn id="22" dur="1000"/>
                                        <p:tgtEl>
                                          <p:spTgt spid="2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2">
                                            <p:txEl>
                                              <p:pRg st="4" end="4"/>
                                            </p:txEl>
                                          </p:spTgt>
                                        </p:tgtEl>
                                        <p:attrNameLst>
                                          <p:attrName>style.visibility</p:attrName>
                                        </p:attrNameLst>
                                      </p:cBhvr>
                                      <p:to>
                                        <p:strVal val="visible"/>
                                      </p:to>
                                    </p:set>
                                    <p:animEffect transition="in" filter="fade">
                                      <p:cBhvr>
                                        <p:cTn id="27" dur="1000"/>
                                        <p:tgtEl>
                                          <p:spTgt spid="2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a:off x="457200" y="262037"/>
            <a:ext cx="8229600" cy="1143300"/>
          </a:xfrm>
          <a:prstGeom prst="rect">
            <a:avLst/>
          </a:prstGeom>
        </p:spPr>
        <p:txBody>
          <a:bodyPr lIns="91425" tIns="91425" rIns="91425" bIns="91425" anchor="b" anchorCtr="0">
            <a:noAutofit/>
          </a:bodyPr>
          <a:lstStyle/>
          <a:p>
            <a:pPr lvl="0" rtl="0">
              <a:spcBef>
                <a:spcPts val="0"/>
              </a:spcBef>
              <a:buNone/>
            </a:pPr>
            <a:r>
              <a:rPr lang="en" sz="3000"/>
              <a:t>Closure</a:t>
            </a:r>
          </a:p>
        </p:txBody>
      </p:sp>
      <p:sp>
        <p:nvSpPr>
          <p:cNvPr id="289" name="Shape 289"/>
          <p:cNvSpPr txBox="1">
            <a:spLocks noGrp="1"/>
          </p:cNvSpPr>
          <p:nvPr>
            <p:ph type="body" idx="1"/>
          </p:nvPr>
        </p:nvSpPr>
        <p:spPr>
          <a:xfrm>
            <a:off x="457275" y="1686200"/>
            <a:ext cx="8229600" cy="4699200"/>
          </a:xfrm>
          <a:prstGeom prst="rect">
            <a:avLst/>
          </a:prstGeom>
        </p:spPr>
        <p:txBody>
          <a:bodyPr lIns="91425" tIns="91425" rIns="91425" bIns="91425" anchor="t" anchorCtr="0">
            <a:noAutofit/>
          </a:bodyPr>
          <a:lstStyle/>
          <a:p>
            <a:pPr lvl="0" rtl="0">
              <a:spcBef>
                <a:spcPts val="0"/>
              </a:spcBef>
              <a:buNone/>
            </a:pPr>
            <a:r>
              <a:rPr lang="en" sz="1800" b="1"/>
              <a:t>Open the form in Google Classroom and answer the following questions.</a:t>
            </a:r>
          </a:p>
          <a:p>
            <a:pPr lvl="0" rtl="0">
              <a:spcBef>
                <a:spcPts val="0"/>
              </a:spcBef>
              <a:buNone/>
            </a:pPr>
            <a:endParaRPr sz="2400" b="1"/>
          </a:p>
          <a:p>
            <a:pPr lvl="0" rtl="0">
              <a:lnSpc>
                <a:spcPct val="115000"/>
              </a:lnSpc>
              <a:spcBef>
                <a:spcPts val="0"/>
              </a:spcBef>
              <a:buNone/>
            </a:pPr>
            <a:r>
              <a:rPr lang="en" sz="2400" b="1"/>
              <a:t>What is the difference between an Migrant, Emigrant and an Immigrant?</a:t>
            </a:r>
          </a:p>
          <a:p>
            <a:pPr lvl="0">
              <a:lnSpc>
                <a:spcPct val="115000"/>
              </a:lnSpc>
              <a:spcBef>
                <a:spcPts val="0"/>
              </a:spcBef>
              <a:buClr>
                <a:schemeClr val="dk1"/>
              </a:buClr>
              <a:buSzPct val="45833"/>
              <a:buFont typeface="Arial"/>
              <a:buNone/>
            </a:pPr>
            <a:endParaRPr sz="2400" b="1"/>
          </a:p>
          <a:p>
            <a:pPr lvl="0">
              <a:lnSpc>
                <a:spcPct val="115000"/>
              </a:lnSpc>
              <a:spcBef>
                <a:spcPts val="0"/>
              </a:spcBef>
              <a:buClr>
                <a:schemeClr val="dk1"/>
              </a:buClr>
              <a:buSzPct val="45833"/>
              <a:buFont typeface="Arial"/>
              <a:buNone/>
            </a:pPr>
            <a:r>
              <a:rPr lang="en" sz="2400" b="1"/>
              <a:t>Explain some of the push/pull factors that lead people to immigrate.</a:t>
            </a:r>
          </a:p>
          <a:p>
            <a:pPr lvl="0" rtl="0">
              <a:spcBef>
                <a:spcPts val="0"/>
              </a:spcBef>
              <a:buNone/>
            </a:pPr>
            <a:endParaRPr sz="2400" b="1"/>
          </a:p>
          <a:p>
            <a:pPr lvl="0" rtl="0">
              <a:spcBef>
                <a:spcPts val="0"/>
              </a:spcBef>
              <a:buNone/>
            </a:pPr>
            <a:endParaRPr sz="2400" b="1"/>
          </a:p>
        </p:txBody>
      </p:sp>
      <p:sp>
        <p:nvSpPr>
          <p:cNvPr id="290" name="Shape 290"/>
          <p:cNvSpPr txBox="1"/>
          <p:nvPr/>
        </p:nvSpPr>
        <p:spPr>
          <a:xfrm>
            <a:off x="7972850" y="452966"/>
            <a:ext cx="1087500" cy="453300"/>
          </a:xfrm>
          <a:prstGeom prst="rect">
            <a:avLst/>
          </a:prstGeom>
          <a:noFill/>
          <a:ln>
            <a:noFill/>
          </a:ln>
        </p:spPr>
        <p:txBody>
          <a:bodyPr lIns="91425" tIns="91425" rIns="91425" bIns="91425" anchor="t" anchorCtr="0">
            <a:noAutofit/>
          </a:bodyPr>
          <a:lstStyle/>
          <a:p>
            <a:pPr lvl="0" rtl="0">
              <a:spcBef>
                <a:spcPts val="0"/>
              </a:spcBef>
              <a:buNone/>
            </a:pPr>
            <a:r>
              <a:rPr lang="en" b="1"/>
              <a:t>Closure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9">
                                            <p:txEl>
                                              <p:pRg st="0" end="0"/>
                                            </p:txEl>
                                          </p:spTgt>
                                        </p:tgtEl>
                                        <p:attrNameLst>
                                          <p:attrName>style.visibility</p:attrName>
                                        </p:attrNameLst>
                                      </p:cBhvr>
                                      <p:to>
                                        <p:strVal val="visible"/>
                                      </p:to>
                                    </p:set>
                                    <p:animEffect transition="in" filter="fade">
                                      <p:cBhvr>
                                        <p:cTn id="7" dur="1000"/>
                                        <p:tgtEl>
                                          <p:spTgt spid="2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9">
                                            <p:txEl>
                                              <p:pRg st="1" end="1"/>
                                            </p:txEl>
                                          </p:spTgt>
                                        </p:tgtEl>
                                        <p:attrNameLst>
                                          <p:attrName>style.visibility</p:attrName>
                                        </p:attrNameLst>
                                      </p:cBhvr>
                                      <p:to>
                                        <p:strVal val="visible"/>
                                      </p:to>
                                    </p:set>
                                    <p:animEffect transition="in" filter="fade">
                                      <p:cBhvr>
                                        <p:cTn id="12" dur="1000"/>
                                        <p:tgtEl>
                                          <p:spTgt spid="2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9">
                                            <p:txEl>
                                              <p:pRg st="2" end="2"/>
                                            </p:txEl>
                                          </p:spTgt>
                                        </p:tgtEl>
                                        <p:attrNameLst>
                                          <p:attrName>style.visibility</p:attrName>
                                        </p:attrNameLst>
                                      </p:cBhvr>
                                      <p:to>
                                        <p:strVal val="visible"/>
                                      </p:to>
                                    </p:set>
                                    <p:animEffect transition="in" filter="fade">
                                      <p:cBhvr>
                                        <p:cTn id="17" dur="1000"/>
                                        <p:tgtEl>
                                          <p:spTgt spid="28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9">
                                            <p:txEl>
                                              <p:pRg st="3" end="3"/>
                                            </p:txEl>
                                          </p:spTgt>
                                        </p:tgtEl>
                                        <p:attrNameLst>
                                          <p:attrName>style.visibility</p:attrName>
                                        </p:attrNameLst>
                                      </p:cBhvr>
                                      <p:to>
                                        <p:strVal val="visible"/>
                                      </p:to>
                                    </p:set>
                                    <p:animEffect transition="in" filter="fade">
                                      <p:cBhvr>
                                        <p:cTn id="22" dur="1000"/>
                                        <p:tgtEl>
                                          <p:spTgt spid="28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9">
                                            <p:txEl>
                                              <p:pRg st="4" end="4"/>
                                            </p:txEl>
                                          </p:spTgt>
                                        </p:tgtEl>
                                        <p:attrNameLst>
                                          <p:attrName>style.visibility</p:attrName>
                                        </p:attrNameLst>
                                      </p:cBhvr>
                                      <p:to>
                                        <p:strVal val="visible"/>
                                      </p:to>
                                    </p:set>
                                    <p:animEffect transition="in" filter="fade">
                                      <p:cBhvr>
                                        <p:cTn id="27" dur="1000"/>
                                        <p:tgtEl>
                                          <p:spTgt spid="28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9">
                                            <p:txEl>
                                              <p:pRg st="5" end="5"/>
                                            </p:txEl>
                                          </p:spTgt>
                                        </p:tgtEl>
                                        <p:attrNameLst>
                                          <p:attrName>style.visibility</p:attrName>
                                        </p:attrNameLst>
                                      </p:cBhvr>
                                      <p:to>
                                        <p:strVal val="visible"/>
                                      </p:to>
                                    </p:set>
                                    <p:animEffect transition="in" filter="fade">
                                      <p:cBhvr>
                                        <p:cTn id="32" dur="1000"/>
                                        <p:tgtEl>
                                          <p:spTgt spid="28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9">
                                            <p:txEl>
                                              <p:pRg st="6" end="6"/>
                                            </p:txEl>
                                          </p:spTgt>
                                        </p:tgtEl>
                                        <p:attrNameLst>
                                          <p:attrName>style.visibility</p:attrName>
                                        </p:attrNameLst>
                                      </p:cBhvr>
                                      <p:to>
                                        <p:strVal val="visible"/>
                                      </p:to>
                                    </p:set>
                                    <p:animEffect transition="in" filter="fade">
                                      <p:cBhvr>
                                        <p:cTn id="37" dur="1000"/>
                                        <p:tgtEl>
                                          <p:spTgt spid="28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4139</Words>
  <Application>Microsoft Office PowerPoint</Application>
  <PresentationFormat>On-screen Show (4:3)</PresentationFormat>
  <Paragraphs>420</Paragraphs>
  <Slides>33</Slides>
  <Notes>33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33</vt:i4>
      </vt:variant>
    </vt:vector>
  </HeadingPairs>
  <TitlesOfParts>
    <vt:vector size="35" baseType="lpstr">
      <vt:lpstr>Arial</vt:lpstr>
      <vt:lpstr>swiss</vt:lpstr>
      <vt:lpstr>Come in Quietly Turn in your syllabus if you haven’t already done so.  Take out your chromebook.  </vt:lpstr>
      <vt:lpstr>Immigration!  What is it and why do it?</vt:lpstr>
      <vt:lpstr>Prior Knowledge</vt:lpstr>
      <vt:lpstr>Prior Knowledge - Push/Pull Factors</vt:lpstr>
      <vt:lpstr>Identifying Push/Pull Factors Scenario 1</vt:lpstr>
      <vt:lpstr>Identifying Push/Pull Factors Scenario 1</vt:lpstr>
      <vt:lpstr>Graphic Organizer - Push/Pull Factors</vt:lpstr>
      <vt:lpstr>Identifying Push/Pull Factors Scenario 1</vt:lpstr>
      <vt:lpstr>Graphic Organizer - Push/Pull Factors</vt:lpstr>
      <vt:lpstr>Identifying Push/Pull Factors Scenario 1</vt:lpstr>
      <vt:lpstr>Graphic Organizer - Push/Pull Factors</vt:lpstr>
      <vt:lpstr>Identifying Push/Pull Factors Scenario 1</vt:lpstr>
      <vt:lpstr>Graphic Organizer - Push/Pull Factors</vt:lpstr>
      <vt:lpstr>Identifying Push/Pull Factors Scenario 1</vt:lpstr>
      <vt:lpstr>Graphic Organizer - Push/Pull Factors</vt:lpstr>
      <vt:lpstr>Identifying Push/Pull Factors Scenario 1</vt:lpstr>
      <vt:lpstr>Graphic Organizer - Push/Pull Factors</vt:lpstr>
      <vt:lpstr>Identifying Push/Pull Factors Scenario 2</vt:lpstr>
      <vt:lpstr>Graphic Organizer - Push/Pull Factors</vt:lpstr>
      <vt:lpstr>Identifying Push/Pull Factors Scenario 2</vt:lpstr>
      <vt:lpstr>Graphic Organizer - Push/Pull Factors</vt:lpstr>
      <vt:lpstr>Identifying Push/Pull Factors Scenario 2</vt:lpstr>
      <vt:lpstr>Graphic Organizer - Push/Pull Factors</vt:lpstr>
      <vt:lpstr>Identifying Push/Pull Factors Scenario 2</vt:lpstr>
      <vt:lpstr>Graphic Organizer - Push/Pull Factors</vt:lpstr>
      <vt:lpstr>Identifying Push/Pull Factors Scenario 2</vt:lpstr>
      <vt:lpstr>Graphic Organizer - Push/Pull Factors</vt:lpstr>
      <vt:lpstr>Identifying Push/Pull Factors Scenario 2</vt:lpstr>
      <vt:lpstr>Graphic Organizer - Push/Pull Factors</vt:lpstr>
      <vt:lpstr>Identifying Push/Pull Factors Scenario 3</vt:lpstr>
      <vt:lpstr>PowerPoint Presentation</vt:lpstr>
      <vt:lpstr>Relevance</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in Quietly Turn in your syllabus if you haven’t already done so.  Take out your chromebook.</dc:title>
  <dc:creator>Terrilyn</dc:creator>
  <cp:lastModifiedBy>Microsoft account</cp:lastModifiedBy>
  <cp:revision>2</cp:revision>
  <dcterms:modified xsi:type="dcterms:W3CDTF">2016-11-26T05:35:35Z</dcterms:modified>
</cp:coreProperties>
</file>